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2"/>
  </p:notesMasterIdLst>
  <p:sldIdLst>
    <p:sldId id="256" r:id="rId2"/>
    <p:sldId id="258" r:id="rId3"/>
    <p:sldId id="259" r:id="rId4"/>
    <p:sldId id="261" r:id="rId5"/>
    <p:sldId id="262" r:id="rId6"/>
    <p:sldId id="263" r:id="rId7"/>
    <p:sldId id="265" r:id="rId8"/>
    <p:sldId id="266" r:id="rId9"/>
    <p:sldId id="267"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BCF1"/>
    <a:srgbClr val="9A1E1F"/>
    <a:srgbClr val="96B1F0"/>
    <a:srgbClr val="7081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21"/>
  </p:normalViewPr>
  <p:slideViewPr>
    <p:cSldViewPr snapToGrid="0">
      <p:cViewPr varScale="1">
        <p:scale>
          <a:sx n="99" d="100"/>
          <a:sy n="99"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2C7247-02CD-8746-86D3-AE698A6FE262}" type="datetimeFigureOut">
              <a:rPr lang="en-US" smtClean="0"/>
              <a:t>9/17/23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D32A1F-EA1F-0D48-8DB1-72626E4E7B2F}" type="slidenum">
              <a:rPr lang="en-US" smtClean="0"/>
              <a:t>‹#›</a:t>
            </a:fld>
            <a:endParaRPr lang="en-US"/>
          </a:p>
        </p:txBody>
      </p:sp>
    </p:spTree>
    <p:extLst>
      <p:ext uri="{BB962C8B-B14F-4D97-AF65-F5344CB8AC3E}">
        <p14:creationId xmlns:p14="http://schemas.microsoft.com/office/powerpoint/2010/main" val="1216844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usinessinsider.com/google-microsoft-ai-search-war-will-add-to-carbon-emissions-2023-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 on right:</a:t>
            </a:r>
            <a:br>
              <a:rPr lang="en-US" dirty="0"/>
            </a:br>
            <a:br>
              <a:rPr lang="en-US" dirty="0"/>
            </a:br>
            <a:r>
              <a:rPr lang="en-US" b="0" i="0" dirty="0">
                <a:solidFill>
                  <a:srgbClr val="222222"/>
                </a:solidFill>
                <a:effectLst/>
                <a:latin typeface="Open Sans" panose="020B0606030504020204" pitchFamily="34" charset="0"/>
              </a:rPr>
              <a:t>Moore’s Law charts the continuing increase in computing power. Each dot represents an attempt to build the best computer of the day.</a:t>
            </a:r>
          </a:p>
          <a:p>
            <a:r>
              <a:rPr lang="en-US" b="0" i="0" dirty="0">
                <a:solidFill>
                  <a:srgbClr val="222222"/>
                </a:solidFill>
                <a:effectLst/>
                <a:latin typeface="Open Sans" panose="020B0606030504020204" pitchFamily="34" charset="0"/>
              </a:rPr>
              <a:t>With AI already being integrated into search engines like Bing and Bard, more computing power is needed to train and run models. Experts say this could increase the computing power needed—as well as the energy used—by up to </a:t>
            </a:r>
            <a:r>
              <a:rPr lang="en-US" b="0" i="0" u="none" strike="noStrike" dirty="0">
                <a:solidFill>
                  <a:srgbClr val="71BF44"/>
                </a:solidFill>
                <a:effectLst/>
                <a:latin typeface="Open Sans" panose="020B0606030504020204" pitchFamily="34" charset="0"/>
                <a:hlinkClick r:id="rId3"/>
              </a:rPr>
              <a:t>five times per search</a:t>
            </a:r>
            <a:r>
              <a:rPr lang="en-US" b="0" i="0" dirty="0">
                <a:solidFill>
                  <a:srgbClr val="222222"/>
                </a:solidFill>
                <a:effectLst/>
                <a:latin typeface="Open Sans" panose="020B0606030504020204" pitchFamily="34" charset="0"/>
              </a:rPr>
              <a:t>. Moreover, AI models need to be continually retrained to keep up to date with current information</a:t>
            </a:r>
            <a:endParaRPr lang="en-US" dirty="0"/>
          </a:p>
        </p:txBody>
      </p:sp>
      <p:sp>
        <p:nvSpPr>
          <p:cNvPr id="4" name="Slide Number Placeholder 3"/>
          <p:cNvSpPr>
            <a:spLocks noGrp="1"/>
          </p:cNvSpPr>
          <p:nvPr>
            <p:ph type="sldNum" sz="quarter" idx="5"/>
          </p:nvPr>
        </p:nvSpPr>
        <p:spPr/>
        <p:txBody>
          <a:bodyPr/>
          <a:lstStyle/>
          <a:p>
            <a:fld id="{D1D32A1F-EA1F-0D48-8DB1-72626E4E7B2F}" type="slidenum">
              <a:rPr lang="en-US" smtClean="0"/>
              <a:t>3</a:t>
            </a:fld>
            <a:endParaRPr lang="en-US"/>
          </a:p>
        </p:txBody>
      </p:sp>
    </p:spTree>
    <p:extLst>
      <p:ext uri="{BB962C8B-B14F-4D97-AF65-F5344CB8AC3E}">
        <p14:creationId xmlns:p14="http://schemas.microsoft.com/office/powerpoint/2010/main" val="44915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D32A1F-EA1F-0D48-8DB1-72626E4E7B2F}" type="slidenum">
              <a:rPr lang="en-US" smtClean="0"/>
              <a:t>8</a:t>
            </a:fld>
            <a:endParaRPr lang="en-US"/>
          </a:p>
        </p:txBody>
      </p:sp>
    </p:spTree>
    <p:extLst>
      <p:ext uri="{BB962C8B-B14F-4D97-AF65-F5344CB8AC3E}">
        <p14:creationId xmlns:p14="http://schemas.microsoft.com/office/powerpoint/2010/main" val="300320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9/17/23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80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9/17/23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36504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9/17/23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776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9/17/23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562223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9/17/23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4773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9/17/23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45931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9/17/23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885524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9/17/23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4238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9/17/23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5182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9/17/23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4823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9/17/23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023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9/17/23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72517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research.facebook.com/publications/llama-open-and-efficient-foundation-language-models/" TargetMode="External"/><Relationship Id="rId2" Type="http://schemas.openxmlformats.org/officeDocument/2006/relationships/hyperlink" Target="https://arxiv.org/pdf/2106.09685.pdf" TargetMode="External"/><Relationship Id="rId1" Type="http://schemas.openxmlformats.org/officeDocument/2006/relationships/slideLayout" Target="../slideLayouts/slideLayout2.xml"/><Relationship Id="rId4" Type="http://schemas.openxmlformats.org/officeDocument/2006/relationships/hyperlink" Target="https://huggingface.co/blog/pef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chaitanyakck/medical-tex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5323-E92A-EA78-7CAE-683FD999DCA6}"/>
              </a:ext>
            </a:extLst>
          </p:cNvPr>
          <p:cNvSpPr>
            <a:spLocks noGrp="1"/>
          </p:cNvSpPr>
          <p:nvPr>
            <p:ph type="ctrTitle"/>
          </p:nvPr>
        </p:nvSpPr>
        <p:spPr>
          <a:xfrm>
            <a:off x="876549" y="2501927"/>
            <a:ext cx="10438901" cy="3830516"/>
          </a:xfrm>
        </p:spPr>
        <p:txBody>
          <a:bodyPr anchor="t">
            <a:normAutofit/>
          </a:bodyPr>
          <a:lstStyle/>
          <a:p>
            <a:pPr algn="ctr"/>
            <a:r>
              <a:rPr lang="en-US" sz="3200" i="1" dirty="0">
                <a:solidFill>
                  <a:schemeClr val="bg2"/>
                </a:solidFill>
              </a:rPr>
              <a:t>s</a:t>
            </a:r>
            <a:br>
              <a:rPr lang="en-US" i="1" dirty="0">
                <a:solidFill>
                  <a:srgbClr val="A5BCF1"/>
                </a:solidFill>
              </a:rPr>
            </a:br>
            <a:r>
              <a:rPr lang="en-US" sz="8800" i="1" dirty="0">
                <a:solidFill>
                  <a:srgbClr val="A5BCF1"/>
                </a:solidFill>
              </a:rPr>
              <a:t>GPTforALL</a:t>
            </a:r>
            <a:br>
              <a:rPr lang="en-US" i="1" dirty="0">
                <a:solidFill>
                  <a:srgbClr val="A5BCF1"/>
                </a:solidFill>
              </a:rPr>
            </a:br>
            <a:r>
              <a:rPr lang="en-US" sz="1100" i="1" dirty="0">
                <a:solidFill>
                  <a:schemeClr val="bg1"/>
                </a:solidFill>
              </a:rPr>
              <a:t>s</a:t>
            </a:r>
            <a:br>
              <a:rPr lang="en-US" i="1" dirty="0">
                <a:solidFill>
                  <a:srgbClr val="A5BCF1"/>
                </a:solidFill>
              </a:rPr>
            </a:br>
            <a:r>
              <a:rPr lang="en-US" sz="2000" i="1" dirty="0">
                <a:solidFill>
                  <a:srgbClr val="9A1E1F"/>
                </a:solidFill>
              </a:rPr>
              <a:t>Aditya Thurvas Senthil Kumar</a:t>
            </a:r>
            <a:br>
              <a:rPr lang="en-US" sz="2000" i="1" dirty="0">
                <a:solidFill>
                  <a:srgbClr val="9A1E1F"/>
                </a:solidFill>
              </a:rPr>
            </a:br>
            <a:r>
              <a:rPr lang="en-US" sz="2000" i="1" dirty="0">
                <a:solidFill>
                  <a:srgbClr val="9A1E1F"/>
                </a:solidFill>
              </a:rPr>
              <a:t>Heena Chandak</a:t>
            </a:r>
            <a:br>
              <a:rPr lang="en-US" sz="2000" i="1" dirty="0">
                <a:solidFill>
                  <a:srgbClr val="9A1E1F"/>
                </a:solidFill>
              </a:rPr>
            </a:br>
            <a:r>
              <a:rPr lang="en-US" sz="2000" i="1" dirty="0">
                <a:solidFill>
                  <a:srgbClr val="9A1E1F"/>
                </a:solidFill>
              </a:rPr>
              <a:t>Shreya Ajay Kale</a:t>
            </a:r>
            <a:endParaRPr lang="en-US" i="1" dirty="0">
              <a:solidFill>
                <a:srgbClr val="9A1E1F"/>
              </a:solidFill>
            </a:endParaRPr>
          </a:p>
        </p:txBody>
      </p:sp>
      <p:pic>
        <p:nvPicPr>
          <p:cNvPr id="4" name="Google Shape;90;p14">
            <a:extLst>
              <a:ext uri="{FF2B5EF4-FFF2-40B4-BE49-F238E27FC236}">
                <a16:creationId xmlns:a16="http://schemas.microsoft.com/office/drawing/2014/main" id="{10CCA7AE-BC8D-ED8D-2F5D-1762A9D02E01}"/>
              </a:ext>
            </a:extLst>
          </p:cNvPr>
          <p:cNvPicPr preferRelativeResize="0"/>
          <p:nvPr/>
        </p:nvPicPr>
        <p:blipFill>
          <a:blip r:embed="rId2"/>
          <a:stretch>
            <a:fillRect/>
          </a:stretch>
        </p:blipFill>
        <p:spPr>
          <a:xfrm>
            <a:off x="6724912" y="1109730"/>
            <a:ext cx="5021182" cy="1318059"/>
          </a:xfrm>
          <a:prstGeom prst="rect">
            <a:avLst/>
          </a:prstGeom>
          <a:noFill/>
        </p:spPr>
      </p:pic>
      <p:pic>
        <p:nvPicPr>
          <p:cNvPr id="6" name="Google Shape;15;p2">
            <a:extLst>
              <a:ext uri="{FF2B5EF4-FFF2-40B4-BE49-F238E27FC236}">
                <a16:creationId xmlns:a16="http://schemas.microsoft.com/office/drawing/2014/main" id="{5C8CE28C-D018-B8A4-A2F3-18D852312EB6}"/>
              </a:ext>
            </a:extLst>
          </p:cNvPr>
          <p:cNvPicPr preferRelativeResize="0"/>
          <p:nvPr/>
        </p:nvPicPr>
        <p:blipFill rotWithShape="1">
          <a:blip r:embed="rId3"/>
          <a:srcRect t="5869" b="5869"/>
          <a:stretch/>
        </p:blipFill>
        <p:spPr>
          <a:xfrm>
            <a:off x="8624075" y="5746980"/>
            <a:ext cx="1376708" cy="799413"/>
          </a:xfrm>
          <a:prstGeom prst="rect">
            <a:avLst/>
          </a:prstGeom>
          <a:noFill/>
        </p:spPr>
      </p:pic>
      <p:pic>
        <p:nvPicPr>
          <p:cNvPr id="5" name="Google Shape;14;p2">
            <a:extLst>
              <a:ext uri="{FF2B5EF4-FFF2-40B4-BE49-F238E27FC236}">
                <a16:creationId xmlns:a16="http://schemas.microsoft.com/office/drawing/2014/main" id="{04ABDE8C-0237-464B-A0A4-E9093EE2416E}"/>
              </a:ext>
            </a:extLst>
          </p:cNvPr>
          <p:cNvPicPr preferRelativeResize="0"/>
          <p:nvPr/>
        </p:nvPicPr>
        <p:blipFill>
          <a:blip r:embed="rId4"/>
          <a:stretch>
            <a:fillRect/>
          </a:stretch>
        </p:blipFill>
        <p:spPr>
          <a:xfrm>
            <a:off x="10397066" y="5797270"/>
            <a:ext cx="1601263" cy="799414"/>
          </a:xfrm>
          <a:prstGeom prst="rect">
            <a:avLst/>
          </a:prstGeom>
          <a:noFill/>
        </p:spPr>
      </p:pic>
      <p:sp>
        <p:nvSpPr>
          <p:cNvPr id="7" name="TextBox 6">
            <a:extLst>
              <a:ext uri="{FF2B5EF4-FFF2-40B4-BE49-F238E27FC236}">
                <a16:creationId xmlns:a16="http://schemas.microsoft.com/office/drawing/2014/main" id="{78373D8C-4A92-4424-5B2C-AC529C78EE4E}"/>
              </a:ext>
            </a:extLst>
          </p:cNvPr>
          <p:cNvSpPr txBox="1"/>
          <p:nvPr/>
        </p:nvSpPr>
        <p:spPr>
          <a:xfrm>
            <a:off x="7399867" y="4673600"/>
            <a:ext cx="184731" cy="369332"/>
          </a:xfrm>
          <a:prstGeom prst="rect">
            <a:avLst/>
          </a:prstGeom>
          <a:noFill/>
        </p:spPr>
        <p:txBody>
          <a:bodyPr wrap="none" rtlCol="0">
            <a:spAutoFit/>
          </a:bodyPr>
          <a:lstStyle/>
          <a:p>
            <a:endParaRPr lang="en-US" dirty="0"/>
          </a:p>
        </p:txBody>
      </p:sp>
      <p:sp>
        <p:nvSpPr>
          <p:cNvPr id="12" name="Rounded Rectangle 11">
            <a:extLst>
              <a:ext uri="{FF2B5EF4-FFF2-40B4-BE49-F238E27FC236}">
                <a16:creationId xmlns:a16="http://schemas.microsoft.com/office/drawing/2014/main" id="{E03692FB-4E8E-93B8-8BFA-7F685EB12929}"/>
              </a:ext>
            </a:extLst>
          </p:cNvPr>
          <p:cNvSpPr/>
          <p:nvPr/>
        </p:nvSpPr>
        <p:spPr>
          <a:xfrm>
            <a:off x="362274" y="3138494"/>
            <a:ext cx="2860293" cy="941676"/>
          </a:xfrm>
          <a:prstGeom prst="roundRect">
            <a:avLst/>
          </a:prstGeom>
          <a:solidFill>
            <a:srgbClr val="A5BCF1"/>
          </a:solidFill>
          <a:ln>
            <a:solidFill>
              <a:srgbClr val="A5BC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2400" b="1" dirty="0">
                <a:latin typeface="Times New Roman" panose="02020603050405020304" pitchFamily="18" charset="0"/>
                <a:cs typeface="Times New Roman" panose="02020603050405020304" pitchFamily="18" charset="0"/>
              </a:rPr>
              <a:t>Green/Sustainable AI</a:t>
            </a:r>
          </a:p>
        </p:txBody>
      </p:sp>
      <p:sp>
        <p:nvSpPr>
          <p:cNvPr id="29" name="Rounded Rectangle 28">
            <a:extLst>
              <a:ext uri="{FF2B5EF4-FFF2-40B4-BE49-F238E27FC236}">
                <a16:creationId xmlns:a16="http://schemas.microsoft.com/office/drawing/2014/main" id="{C9A80D33-6D18-5C66-4067-5E23401E7B9D}"/>
              </a:ext>
            </a:extLst>
          </p:cNvPr>
          <p:cNvSpPr/>
          <p:nvPr/>
        </p:nvSpPr>
        <p:spPr>
          <a:xfrm>
            <a:off x="344726" y="1223907"/>
            <a:ext cx="3009237" cy="1142554"/>
          </a:xfrm>
          <a:prstGeom prst="roundRect">
            <a:avLst/>
          </a:prstGeom>
          <a:solidFill>
            <a:srgbClr val="A5BCF1"/>
          </a:solidFill>
          <a:ln>
            <a:solidFill>
              <a:srgbClr val="A5BC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2400" b="1" dirty="0">
                <a:latin typeface="Times New Roman" panose="02020603050405020304" pitchFamily="18" charset="0"/>
                <a:cs typeface="Times New Roman" panose="02020603050405020304" pitchFamily="18" charset="0"/>
              </a:rPr>
              <a:t>Reducing ML Development Cycle Time</a:t>
            </a:r>
            <a:endParaRPr lang="en-US" sz="2400" b="1" dirty="0">
              <a:latin typeface="Times New Roman" panose="02020603050405020304" pitchFamily="18" charset="0"/>
              <a:cs typeface="Times New Roman" panose="02020603050405020304" pitchFamily="18" charset="0"/>
            </a:endParaRPr>
          </a:p>
        </p:txBody>
      </p:sp>
      <p:sp>
        <p:nvSpPr>
          <p:cNvPr id="30" name="Rounded Rectangle 29">
            <a:extLst>
              <a:ext uri="{FF2B5EF4-FFF2-40B4-BE49-F238E27FC236}">
                <a16:creationId xmlns:a16="http://schemas.microsoft.com/office/drawing/2014/main" id="{81CB334D-3BAB-8238-94AA-9CCAEA7255D4}"/>
              </a:ext>
            </a:extLst>
          </p:cNvPr>
          <p:cNvSpPr/>
          <p:nvPr/>
        </p:nvSpPr>
        <p:spPr>
          <a:xfrm>
            <a:off x="445905" y="5044458"/>
            <a:ext cx="2693033" cy="1152519"/>
          </a:xfrm>
          <a:prstGeom prst="roundRect">
            <a:avLst/>
          </a:prstGeom>
          <a:solidFill>
            <a:srgbClr val="A5BCF1"/>
          </a:solidFill>
          <a:ln>
            <a:solidFill>
              <a:srgbClr val="A5BC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000"/>
              </a:spcBef>
              <a:spcAft>
                <a:spcPts val="1200"/>
              </a:spcAft>
            </a:pPr>
            <a:r>
              <a:rPr lang="en-US" sz="2400" b="1" i="0" u="none" strike="noStrike" dirty="0">
                <a:solidFill>
                  <a:schemeClr val="bg1"/>
                </a:solidFill>
                <a:effectLst/>
                <a:latin typeface="Times New Roman" panose="02020603050405020304" pitchFamily="18" charset="0"/>
                <a:cs typeface="Times New Roman" panose="02020603050405020304" pitchFamily="18" charset="0"/>
              </a:rPr>
              <a:t>AI Safety &amp; Trust</a:t>
            </a:r>
          </a:p>
        </p:txBody>
      </p:sp>
    </p:spTree>
    <p:extLst>
      <p:ext uri="{BB962C8B-B14F-4D97-AF65-F5344CB8AC3E}">
        <p14:creationId xmlns:p14="http://schemas.microsoft.com/office/powerpoint/2010/main" val="3958798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2ED4F-10D2-BD5B-FD93-BACB8A0594CD}"/>
              </a:ext>
            </a:extLst>
          </p:cNvPr>
          <p:cNvSpPr>
            <a:spLocks noGrp="1"/>
          </p:cNvSpPr>
          <p:nvPr>
            <p:ph type="title"/>
          </p:nvPr>
        </p:nvSpPr>
        <p:spPr>
          <a:xfrm>
            <a:off x="517870" y="978408"/>
            <a:ext cx="5021182" cy="919665"/>
          </a:xfrm>
        </p:spPr>
        <p:txBody>
          <a:bodyPr/>
          <a:lstStyle/>
          <a:p>
            <a:r>
              <a:rPr lang="en-US" dirty="0"/>
              <a:t>References</a:t>
            </a:r>
          </a:p>
        </p:txBody>
      </p:sp>
      <p:sp>
        <p:nvSpPr>
          <p:cNvPr id="4" name="Title 1">
            <a:extLst>
              <a:ext uri="{FF2B5EF4-FFF2-40B4-BE49-F238E27FC236}">
                <a16:creationId xmlns:a16="http://schemas.microsoft.com/office/drawing/2014/main" id="{C7E9B82D-F120-99D3-5A84-38D452985CC9}"/>
              </a:ext>
            </a:extLst>
          </p:cNvPr>
          <p:cNvSpPr txBox="1">
            <a:spLocks/>
          </p:cNvSpPr>
          <p:nvPr/>
        </p:nvSpPr>
        <p:spPr>
          <a:xfrm>
            <a:off x="517868" y="1898073"/>
            <a:ext cx="10813431" cy="3983767"/>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457200" indent="-457200" algn="l">
              <a:buFont typeface="Arial" panose="020B0604020202020204" pitchFamily="34" charset="0"/>
              <a:buChar char="•"/>
            </a:pPr>
            <a:endParaRPr lang="en-US" sz="2800" b="0" i="0" u="none" strike="noStrike" dirty="0">
              <a:effectLst/>
              <a:latin typeface="Times New Roman" panose="02020603050405020304" pitchFamily="18" charset="0"/>
              <a:cs typeface="Times New Roman" panose="02020603050405020304" pitchFamily="18" charset="0"/>
              <a:hlinkClick r:id="rId2"/>
            </a:endParaRPr>
          </a:p>
          <a:p>
            <a:pPr marL="285750" indent="-285750">
              <a:buFont typeface="Arial" panose="020B0604020202020204" pitchFamily="34" charset="0"/>
              <a:buChar char="•"/>
            </a:pPr>
            <a:r>
              <a:rPr lang="en-US" sz="2200" b="0" dirty="0">
                <a:effectLst/>
                <a:latin typeface="Times New Roman" panose="02020603050405020304" pitchFamily="18" charset="0"/>
                <a:cs typeface="Times New Roman" panose="02020603050405020304" pitchFamily="18" charset="0"/>
              </a:rPr>
              <a:t>LORA: LOW-RANK ADAPTATION OF LARGE LANGUAGE MODELS </a:t>
            </a:r>
            <a:r>
              <a:rPr lang="en-US" sz="2200" b="0" i="0" u="none" strike="noStrike" dirty="0">
                <a:effectLst/>
                <a:latin typeface="Times New Roman" panose="02020603050405020304" pitchFamily="18" charset="0"/>
                <a:cs typeface="Times New Roman" panose="02020603050405020304" pitchFamily="18" charset="0"/>
                <a:hlinkClick r:id="rId2"/>
              </a:rPr>
              <a:t>https://arxiv.org/pdf/2106.09685.pdf</a:t>
            </a:r>
            <a:endParaRPr lang="en-US" sz="2200" b="0" i="0"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200" b="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b="0" i="0" u="none" strike="noStrike" dirty="0" err="1">
                <a:effectLst/>
                <a:latin typeface="Times New Roman" panose="02020603050405020304" pitchFamily="18" charset="0"/>
                <a:cs typeface="Times New Roman" panose="02020603050405020304" pitchFamily="18" charset="0"/>
              </a:rPr>
              <a:t>LLaMA</a:t>
            </a:r>
            <a:r>
              <a:rPr lang="en-US" sz="2200" b="0" i="0" u="none" strike="noStrike" dirty="0">
                <a:effectLst/>
                <a:latin typeface="Times New Roman" panose="02020603050405020304" pitchFamily="18" charset="0"/>
                <a:cs typeface="Times New Roman" panose="02020603050405020304" pitchFamily="18" charset="0"/>
              </a:rPr>
              <a:t>: Open and Efficient Foundation Language Models </a:t>
            </a:r>
            <a:r>
              <a:rPr lang="en-US" sz="2200" b="0" i="0" u="none" strike="noStrike" dirty="0">
                <a:effectLst/>
                <a:latin typeface="Times New Roman" panose="02020603050405020304" pitchFamily="18" charset="0"/>
                <a:cs typeface="Times New Roman" panose="02020603050405020304" pitchFamily="18" charset="0"/>
                <a:hlinkClick r:id="rId3"/>
              </a:rPr>
              <a:t>https://research.facebook.com/publications/llama-open-and-efficient-foundation-language-models/</a:t>
            </a:r>
            <a:endParaRPr lang="en-US" sz="2200" b="0" dirty="0">
              <a:latin typeface="Times New Roman" panose="02020603050405020304" pitchFamily="18" charset="0"/>
              <a:cs typeface="Times New Roman" panose="02020603050405020304" pitchFamily="18" charset="0"/>
            </a:endParaRPr>
          </a:p>
          <a:p>
            <a:endParaRPr lang="en-US" sz="2200" b="0" i="0"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b="0" i="0" u="none" strike="noStrike" dirty="0">
                <a:effectLst/>
                <a:latin typeface="Times New Roman" panose="02020603050405020304" pitchFamily="18" charset="0"/>
                <a:cs typeface="Times New Roman" panose="02020603050405020304" pitchFamily="18" charset="0"/>
              </a:rPr>
              <a:t>PEFT: Parameter-Efficient Fine-Tuning of Billion-Scale Models on Low-Resource Hardware </a:t>
            </a:r>
            <a:endParaRPr lang="en-US" sz="2200" b="0" i="0" u="none" strike="noStrike" dirty="0">
              <a:solidFill>
                <a:schemeClr val="bg1"/>
              </a:solidFill>
              <a:effectLst/>
              <a:latin typeface="Times New Roman" panose="02020603050405020304" pitchFamily="18" charset="0"/>
              <a:cs typeface="Times New Roman" panose="02020603050405020304" pitchFamily="18" charset="0"/>
            </a:endParaRPr>
          </a:p>
          <a:p>
            <a:r>
              <a:rPr lang="en-US" sz="2200" b="0"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US" sz="2200" b="0" i="0" u="none" strike="noStrike" dirty="0">
                <a:solidFill>
                  <a:srgbClr val="2998E3"/>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https://huggingface.co/blog/peft</a:t>
            </a:r>
            <a:endParaRPr lang="en-US" sz="2200" b="0" i="0" u="none" strike="noStrike" dirty="0">
              <a:effectLst/>
              <a:latin typeface="Times New Roman" panose="02020603050405020304" pitchFamily="18" charset="0"/>
              <a:cs typeface="Times New Roman" panose="02020603050405020304" pitchFamily="18" charset="0"/>
            </a:endParaRPr>
          </a:p>
          <a:p>
            <a:endParaRPr lang="en-US" sz="2200" b="0" i="0"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200" b="0" i="0"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200" b="0" i="0" u="none" strike="noStrike"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200" b="0" dirty="0">
              <a:solidFill>
                <a:srgbClr val="1C191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200" b="0" i="0" dirty="0">
              <a:solidFill>
                <a:srgbClr val="1C1917"/>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7554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BE60-2801-9AAD-4985-AAB33DE3501C}"/>
              </a:ext>
            </a:extLst>
          </p:cNvPr>
          <p:cNvSpPr>
            <a:spLocks noGrp="1"/>
          </p:cNvSpPr>
          <p:nvPr>
            <p:ph type="title"/>
          </p:nvPr>
        </p:nvSpPr>
        <p:spPr>
          <a:xfrm>
            <a:off x="328702" y="871104"/>
            <a:ext cx="8686800" cy="1934172"/>
          </a:xfrm>
        </p:spPr>
        <p:txBody>
          <a:bodyPr>
            <a:normAutofit/>
          </a:bodyPr>
          <a:lstStyle/>
          <a:p>
            <a:r>
              <a:rPr lang="en" sz="5400" dirty="0"/>
              <a:t>Problem Statement</a:t>
            </a:r>
            <a:endParaRPr lang="en-US" dirty="0"/>
          </a:p>
        </p:txBody>
      </p:sp>
      <p:pic>
        <p:nvPicPr>
          <p:cNvPr id="6" name="Google Shape;15;p2">
            <a:extLst>
              <a:ext uri="{FF2B5EF4-FFF2-40B4-BE49-F238E27FC236}">
                <a16:creationId xmlns:a16="http://schemas.microsoft.com/office/drawing/2014/main" id="{190CC8FC-7A1F-3B8E-6B2E-55F04D74D1CF}"/>
              </a:ext>
            </a:extLst>
          </p:cNvPr>
          <p:cNvPicPr preferRelativeResize="0"/>
          <p:nvPr/>
        </p:nvPicPr>
        <p:blipFill rotWithShape="1">
          <a:blip r:embed="rId2"/>
          <a:srcRect t="5869" b="5869"/>
          <a:stretch/>
        </p:blipFill>
        <p:spPr>
          <a:xfrm>
            <a:off x="10486590" y="222097"/>
            <a:ext cx="1376708" cy="799413"/>
          </a:xfrm>
          <a:prstGeom prst="rect">
            <a:avLst/>
          </a:prstGeom>
          <a:noFill/>
        </p:spPr>
      </p:pic>
      <p:pic>
        <p:nvPicPr>
          <p:cNvPr id="7" name="Google Shape;14;p2">
            <a:extLst>
              <a:ext uri="{FF2B5EF4-FFF2-40B4-BE49-F238E27FC236}">
                <a16:creationId xmlns:a16="http://schemas.microsoft.com/office/drawing/2014/main" id="{85095107-C55A-1CA0-77EC-484506B0B10E}"/>
              </a:ext>
            </a:extLst>
          </p:cNvPr>
          <p:cNvPicPr preferRelativeResize="0"/>
          <p:nvPr/>
        </p:nvPicPr>
        <p:blipFill>
          <a:blip r:embed="rId3"/>
          <a:stretch>
            <a:fillRect/>
          </a:stretch>
        </p:blipFill>
        <p:spPr>
          <a:xfrm>
            <a:off x="10368059" y="5836489"/>
            <a:ext cx="1601263" cy="799414"/>
          </a:xfrm>
          <a:prstGeom prst="rect">
            <a:avLst/>
          </a:prstGeom>
          <a:noFill/>
        </p:spPr>
      </p:pic>
      <p:sp>
        <p:nvSpPr>
          <p:cNvPr id="3" name="Title 1">
            <a:extLst>
              <a:ext uri="{FF2B5EF4-FFF2-40B4-BE49-F238E27FC236}">
                <a16:creationId xmlns:a16="http://schemas.microsoft.com/office/drawing/2014/main" id="{437EFEE8-2FB1-C040-CA2E-AB1B17AF76A3}"/>
              </a:ext>
            </a:extLst>
          </p:cNvPr>
          <p:cNvSpPr txBox="1">
            <a:spLocks/>
          </p:cNvSpPr>
          <p:nvPr/>
        </p:nvSpPr>
        <p:spPr>
          <a:xfrm>
            <a:off x="517869" y="2013497"/>
            <a:ext cx="10624264" cy="3693036"/>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endParaRPr lang="en-US" dirty="0"/>
          </a:p>
        </p:txBody>
      </p:sp>
      <p:sp>
        <p:nvSpPr>
          <p:cNvPr id="9" name="Title 1">
            <a:extLst>
              <a:ext uri="{FF2B5EF4-FFF2-40B4-BE49-F238E27FC236}">
                <a16:creationId xmlns:a16="http://schemas.microsoft.com/office/drawing/2014/main" id="{4132E9FD-0D9A-5CF6-68C3-68924BB5D3D2}"/>
              </a:ext>
            </a:extLst>
          </p:cNvPr>
          <p:cNvSpPr txBox="1">
            <a:spLocks/>
          </p:cNvSpPr>
          <p:nvPr/>
        </p:nvSpPr>
        <p:spPr>
          <a:xfrm>
            <a:off x="517868" y="1898073"/>
            <a:ext cx="10813431" cy="3983767"/>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 Training large language models (LLMs) like GPT-3 requires </a:t>
            </a:r>
            <a:r>
              <a:rPr lang="en-US" sz="2200" i="0" dirty="0">
                <a:solidFill>
                  <a:srgbClr val="A5BCF1"/>
                </a:solidFill>
                <a:effectLst/>
                <a:latin typeface="Times New Roman" panose="02020603050405020304" pitchFamily="18" charset="0"/>
                <a:cs typeface="Times New Roman" panose="02020603050405020304" pitchFamily="18" charset="0"/>
              </a:rPr>
              <a:t>expensive compute and high energy usage</a:t>
            </a:r>
            <a:r>
              <a:rPr lang="en-US" sz="2200" b="0" i="0" dirty="0">
                <a:solidFill>
                  <a:srgbClr val="1C1917"/>
                </a:solidFill>
                <a:effectLst/>
                <a:latin typeface="Times New Roman" panose="02020603050405020304" pitchFamily="18" charset="0"/>
                <a:cs typeface="Times New Roman" panose="02020603050405020304" pitchFamily="18" charset="0"/>
              </a:rPr>
              <a:t>, limiting access</a:t>
            </a:r>
          </a:p>
          <a:p>
            <a:pPr algn="l"/>
            <a:endParaRPr lang="en-US" sz="2200" b="0" i="0" dirty="0">
              <a:solidFill>
                <a:srgbClr val="1C191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 ChatGPT demonstrated the capabilities of LLMs, now companies want </a:t>
            </a:r>
            <a:r>
              <a:rPr lang="en-US" sz="2200" i="0" dirty="0">
                <a:solidFill>
                  <a:srgbClr val="A5BCF1"/>
                </a:solidFill>
                <a:effectLst/>
                <a:latin typeface="Times New Roman" panose="02020603050405020304" pitchFamily="18" charset="0"/>
                <a:cs typeface="Times New Roman" panose="02020603050405020304" pitchFamily="18" charset="0"/>
              </a:rPr>
              <a:t>tailored models</a:t>
            </a:r>
            <a:r>
              <a:rPr lang="en-US" sz="2200" b="0" i="0" dirty="0">
                <a:solidFill>
                  <a:srgbClr val="1C1917"/>
                </a:solidFill>
                <a:effectLst/>
                <a:latin typeface="Times New Roman" panose="02020603050405020304" pitchFamily="18" charset="0"/>
                <a:cs typeface="Times New Roman" panose="02020603050405020304" pitchFamily="18" charset="0"/>
              </a:rPr>
              <a:t> for niche use cases</a:t>
            </a:r>
          </a:p>
          <a:p>
            <a:pPr algn="l"/>
            <a:endParaRPr lang="en-US" sz="2200" b="0" i="0" dirty="0">
              <a:solidFill>
                <a:srgbClr val="1C191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 Fine-tuning standard models is complex, requiring GPU clusters or third parties, raising </a:t>
            </a:r>
            <a:r>
              <a:rPr lang="en-US" sz="2200" i="0" dirty="0">
                <a:solidFill>
                  <a:srgbClr val="A5BCF1"/>
                </a:solidFill>
                <a:effectLst/>
                <a:latin typeface="Times New Roman" panose="02020603050405020304" pitchFamily="18" charset="0"/>
                <a:cs typeface="Times New Roman" panose="02020603050405020304" pitchFamily="18" charset="0"/>
              </a:rPr>
              <a:t>privacy concerns</a:t>
            </a:r>
          </a:p>
          <a:p>
            <a:pPr algn="l"/>
            <a:endParaRPr lang="en-US" sz="2200" b="0" i="0" dirty="0">
              <a:solidFill>
                <a:srgbClr val="1C191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 Lowers barriers to creating</a:t>
            </a:r>
            <a:r>
              <a:rPr lang="en-US" sz="2200" i="0" dirty="0">
                <a:solidFill>
                  <a:srgbClr val="A5BCF1"/>
                </a:solidFill>
                <a:effectLst/>
                <a:latin typeface="Times New Roman" panose="02020603050405020304" pitchFamily="18" charset="0"/>
                <a:cs typeface="Times New Roman" panose="02020603050405020304" pitchFamily="18" charset="0"/>
              </a:rPr>
              <a:t> specialized LLMs</a:t>
            </a:r>
            <a:r>
              <a:rPr lang="en-US" sz="2200" b="0" i="0" dirty="0">
                <a:solidFill>
                  <a:srgbClr val="1C1917"/>
                </a:solidFill>
                <a:effectLst/>
                <a:latin typeface="Times New Roman" panose="02020603050405020304" pitchFamily="18" charset="0"/>
                <a:cs typeface="Times New Roman" panose="02020603050405020304" pitchFamily="18" charset="0"/>
              </a:rPr>
              <a:t> for small companies and individuals</a:t>
            </a:r>
          </a:p>
          <a:p>
            <a:pPr algn="l">
              <a:buFont typeface="Arial" panose="020B0604020202020204" pitchFamily="34" charset="0"/>
              <a:buChar char="•"/>
            </a:pPr>
            <a:endParaRPr lang="en-US" sz="2200" b="0" i="0" dirty="0">
              <a:solidFill>
                <a:srgbClr val="1C191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 Empowers users to build AI that works for them, not just big tech companies</a:t>
            </a:r>
          </a:p>
        </p:txBody>
      </p:sp>
    </p:spTree>
    <p:extLst>
      <p:ext uri="{BB962C8B-B14F-4D97-AF65-F5344CB8AC3E}">
        <p14:creationId xmlns:p14="http://schemas.microsoft.com/office/powerpoint/2010/main" val="1549504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54DE-8144-DE80-B6C3-A3CC4FAFC5C1}"/>
              </a:ext>
            </a:extLst>
          </p:cNvPr>
          <p:cNvSpPr>
            <a:spLocks noGrp="1"/>
          </p:cNvSpPr>
          <p:nvPr>
            <p:ph type="title"/>
          </p:nvPr>
        </p:nvSpPr>
        <p:spPr>
          <a:xfrm>
            <a:off x="517867" y="782064"/>
            <a:ext cx="11149731" cy="2252963"/>
          </a:xfrm>
        </p:spPr>
        <p:txBody>
          <a:bodyPr>
            <a:noAutofit/>
          </a:bodyPr>
          <a:lstStyle/>
          <a:p>
            <a:pPr algn="ctr"/>
            <a:r>
              <a:rPr lang="en-US" sz="3200" i="1" dirty="0"/>
              <a:t>NLP’s Moore’s Law: Every year model size increases by </a:t>
            </a:r>
            <a:r>
              <a:rPr lang="en-US" sz="4400" i="1" dirty="0"/>
              <a:t>10x</a:t>
            </a:r>
            <a:endParaRPr lang="en-US" sz="3200" i="1" dirty="0"/>
          </a:p>
        </p:txBody>
      </p:sp>
      <p:pic>
        <p:nvPicPr>
          <p:cNvPr id="1026" name="Picture 2">
            <a:extLst>
              <a:ext uri="{FF2B5EF4-FFF2-40B4-BE49-F238E27FC236}">
                <a16:creationId xmlns:a16="http://schemas.microsoft.com/office/drawing/2014/main" id="{95FE1FEE-04E8-01FC-BB4F-9729A9FFE6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4401" y="2008866"/>
            <a:ext cx="5219758" cy="43410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aph showing the number of years of a law&#10;&#10;Description automatically generated">
            <a:extLst>
              <a:ext uri="{FF2B5EF4-FFF2-40B4-BE49-F238E27FC236}">
                <a16:creationId xmlns:a16="http://schemas.microsoft.com/office/drawing/2014/main" id="{8A3654B0-4E1E-CAF4-8FF6-A5BA49A9C454}"/>
              </a:ext>
            </a:extLst>
          </p:cNvPr>
          <p:cNvPicPr>
            <a:picLocks noChangeAspect="1"/>
          </p:cNvPicPr>
          <p:nvPr/>
        </p:nvPicPr>
        <p:blipFill>
          <a:blip r:embed="rId4"/>
          <a:stretch>
            <a:fillRect/>
          </a:stretch>
        </p:blipFill>
        <p:spPr>
          <a:xfrm>
            <a:off x="6096001" y="2061427"/>
            <a:ext cx="5892882" cy="4288482"/>
          </a:xfrm>
          <a:prstGeom prst="rect">
            <a:avLst/>
          </a:prstGeom>
        </p:spPr>
      </p:pic>
      <p:pic>
        <p:nvPicPr>
          <p:cNvPr id="10" name="Google Shape;15;p2">
            <a:extLst>
              <a:ext uri="{FF2B5EF4-FFF2-40B4-BE49-F238E27FC236}">
                <a16:creationId xmlns:a16="http://schemas.microsoft.com/office/drawing/2014/main" id="{99F280C3-8F6B-C96D-C274-6A5FB5297F82}"/>
              </a:ext>
            </a:extLst>
          </p:cNvPr>
          <p:cNvPicPr preferRelativeResize="0"/>
          <p:nvPr/>
        </p:nvPicPr>
        <p:blipFill rotWithShape="1">
          <a:blip r:embed="rId5"/>
          <a:srcRect t="5869" b="5869"/>
          <a:stretch/>
        </p:blipFill>
        <p:spPr>
          <a:xfrm>
            <a:off x="10486590" y="222097"/>
            <a:ext cx="1376708" cy="692303"/>
          </a:xfrm>
          <a:prstGeom prst="rect">
            <a:avLst/>
          </a:prstGeom>
          <a:noFill/>
        </p:spPr>
      </p:pic>
    </p:spTree>
    <p:extLst>
      <p:ext uri="{BB962C8B-B14F-4D97-AF65-F5344CB8AC3E}">
        <p14:creationId xmlns:p14="http://schemas.microsoft.com/office/powerpoint/2010/main" val="1438267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04B5-B2A1-1C98-A296-54408CA9D6DC}"/>
              </a:ext>
            </a:extLst>
          </p:cNvPr>
          <p:cNvSpPr>
            <a:spLocks noGrp="1"/>
          </p:cNvSpPr>
          <p:nvPr>
            <p:ph type="title"/>
          </p:nvPr>
        </p:nvSpPr>
        <p:spPr>
          <a:xfrm>
            <a:off x="508650" y="798299"/>
            <a:ext cx="10842857" cy="5408537"/>
          </a:xfrm>
        </p:spPr>
        <p:txBody>
          <a:bodyPr/>
          <a:lstStyle/>
          <a:p>
            <a:r>
              <a:rPr lang="en-US" i="0" dirty="0">
                <a:solidFill>
                  <a:srgbClr val="1C1917"/>
                </a:solidFill>
                <a:effectLst/>
              </a:rPr>
              <a:t>Training Costs</a:t>
            </a:r>
            <a:endParaRPr lang="en-US" dirty="0"/>
          </a:p>
        </p:txBody>
      </p:sp>
      <p:sp>
        <p:nvSpPr>
          <p:cNvPr id="4" name="Title 1">
            <a:extLst>
              <a:ext uri="{FF2B5EF4-FFF2-40B4-BE49-F238E27FC236}">
                <a16:creationId xmlns:a16="http://schemas.microsoft.com/office/drawing/2014/main" id="{71CA04D3-FEA1-BD1D-C0F3-A76582713EF1}"/>
              </a:ext>
            </a:extLst>
          </p:cNvPr>
          <p:cNvSpPr txBox="1">
            <a:spLocks/>
          </p:cNvSpPr>
          <p:nvPr/>
        </p:nvSpPr>
        <p:spPr>
          <a:xfrm>
            <a:off x="517868" y="1898073"/>
            <a:ext cx="10813431" cy="446116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gn="l"/>
            <a:r>
              <a:rPr lang="en-US" sz="2200" b="0" i="0" dirty="0">
                <a:solidFill>
                  <a:srgbClr val="1C1917"/>
                </a:solidFill>
                <a:effectLst/>
                <a:latin typeface="Times New Roman" panose="02020603050405020304" pitchFamily="18" charset="0"/>
                <a:cs typeface="Times New Roman" panose="02020603050405020304" pitchFamily="18" charset="0"/>
              </a:rPr>
              <a:t>LLMs require massive </a:t>
            </a:r>
            <a:r>
              <a:rPr lang="en-US" sz="2200" i="0" dirty="0">
                <a:solidFill>
                  <a:srgbClr val="A5BCF1"/>
                </a:solidFill>
                <a:effectLst/>
                <a:latin typeface="Times New Roman" panose="02020603050405020304" pitchFamily="18" charset="0"/>
                <a:cs typeface="Times New Roman" panose="02020603050405020304" pitchFamily="18" charset="0"/>
              </a:rPr>
              <a:t>data, compute and expertise</a:t>
            </a:r>
            <a:r>
              <a:rPr lang="en-US" sz="2200" i="0" dirty="0">
                <a:solidFill>
                  <a:srgbClr val="1C1917"/>
                </a:solidFill>
                <a:effectLst/>
                <a:latin typeface="Times New Roman" panose="02020603050405020304" pitchFamily="18" charset="0"/>
                <a:cs typeface="Times New Roman" panose="02020603050405020304" pitchFamily="18" charset="0"/>
              </a:rPr>
              <a:t> </a:t>
            </a:r>
            <a:r>
              <a:rPr lang="en-US" sz="2200" b="0" i="0" dirty="0">
                <a:solidFill>
                  <a:srgbClr val="1C1917"/>
                </a:solidFill>
                <a:effectLst/>
                <a:latin typeface="Times New Roman" panose="02020603050405020304" pitchFamily="18" charset="0"/>
                <a:cs typeface="Times New Roman" panose="02020603050405020304" pitchFamily="18" charset="0"/>
              </a:rPr>
              <a:t>for Training:</a:t>
            </a:r>
          </a:p>
          <a:p>
            <a:pPr marL="342900" indent="-342900" algn="l">
              <a:buFont typeface="Arial" panose="020B0604020202020204" pitchFamily="34" charset="0"/>
              <a:buChar char="•"/>
            </a:pPr>
            <a:r>
              <a:rPr lang="en-US" sz="2200" i="0" dirty="0">
                <a:solidFill>
                  <a:srgbClr val="A5BCF1"/>
                </a:solidFill>
                <a:effectLst/>
                <a:latin typeface="Times New Roman" panose="02020603050405020304" pitchFamily="18" charset="0"/>
                <a:cs typeface="Times New Roman" panose="02020603050405020304" pitchFamily="18" charset="0"/>
              </a:rPr>
              <a:t>Data:</a:t>
            </a:r>
            <a:r>
              <a:rPr lang="en-US" sz="2200" b="0" i="0" dirty="0">
                <a:solidFill>
                  <a:srgbClr val="1C1917"/>
                </a:solidFill>
                <a:effectLst/>
                <a:latin typeface="Times New Roman" panose="02020603050405020304" pitchFamily="18" charset="0"/>
                <a:cs typeface="Times New Roman" panose="02020603050405020304" pitchFamily="18" charset="0"/>
              </a:rPr>
              <a:t> </a:t>
            </a:r>
            <a:r>
              <a:rPr lang="en-US" sz="2200" dirty="0">
                <a:solidFill>
                  <a:srgbClr val="1C1917"/>
                </a:solidFill>
                <a:latin typeface="Times New Roman" panose="02020603050405020304" pitchFamily="18" charset="0"/>
                <a:cs typeface="Times New Roman" panose="02020603050405020304" pitchFamily="18" charset="0"/>
              </a:rPr>
              <a:t>Tr</a:t>
            </a:r>
            <a:r>
              <a:rPr lang="en-US" sz="2200" i="0" dirty="0">
                <a:solidFill>
                  <a:srgbClr val="1C1917"/>
                </a:solidFill>
                <a:effectLst/>
                <a:latin typeface="Times New Roman" panose="02020603050405020304" pitchFamily="18" charset="0"/>
                <a:cs typeface="Times New Roman" panose="02020603050405020304" pitchFamily="18" charset="0"/>
              </a:rPr>
              <a:t>illions</a:t>
            </a:r>
            <a:r>
              <a:rPr lang="en-US" sz="2200" b="0" i="0" dirty="0">
                <a:solidFill>
                  <a:srgbClr val="1C1917"/>
                </a:solidFill>
                <a:effectLst/>
                <a:latin typeface="Times New Roman" panose="02020603050405020304" pitchFamily="18" charset="0"/>
                <a:cs typeface="Times New Roman" panose="02020603050405020304" pitchFamily="18" charset="0"/>
              </a:rPr>
              <a:t> of text tokens, </a:t>
            </a:r>
            <a:r>
              <a:rPr lang="en-US" sz="2200" i="0" dirty="0">
                <a:solidFill>
                  <a:srgbClr val="1C1917"/>
                </a:solidFill>
                <a:effectLst/>
                <a:latin typeface="Times New Roman" panose="02020603050405020304" pitchFamily="18" charset="0"/>
                <a:cs typeface="Times New Roman" panose="02020603050405020304" pitchFamily="18" charset="0"/>
              </a:rPr>
              <a:t>terabytes</a:t>
            </a:r>
            <a:r>
              <a:rPr lang="en-US" sz="2200" b="0" i="0" dirty="0">
                <a:solidFill>
                  <a:srgbClr val="1C1917"/>
                </a:solidFill>
                <a:effectLst/>
                <a:latin typeface="Times New Roman" panose="02020603050405020304" pitchFamily="18" charset="0"/>
                <a:cs typeface="Times New Roman" panose="02020603050405020304" pitchFamily="18" charset="0"/>
              </a:rPr>
              <a:t> of training data</a:t>
            </a:r>
          </a:p>
          <a:p>
            <a:pPr marL="342900" indent="-342900" algn="l">
              <a:buFont typeface="Arial" panose="020B0604020202020204" pitchFamily="34" charset="0"/>
              <a:buChar char="•"/>
            </a:pPr>
            <a:r>
              <a:rPr lang="en-US" sz="2200" i="0" dirty="0">
                <a:solidFill>
                  <a:srgbClr val="A5BCF1"/>
                </a:solidFill>
                <a:effectLst/>
                <a:latin typeface="Times New Roman" panose="02020603050405020304" pitchFamily="18" charset="0"/>
                <a:cs typeface="Times New Roman" panose="02020603050405020304" pitchFamily="18" charset="0"/>
              </a:rPr>
              <a:t>Compute:</a:t>
            </a:r>
            <a:r>
              <a:rPr lang="en-US" sz="2200" i="0" dirty="0">
                <a:solidFill>
                  <a:srgbClr val="1C1917"/>
                </a:solidFill>
                <a:effectLst/>
                <a:latin typeface="Times New Roman" panose="02020603050405020304" pitchFamily="18" charset="0"/>
                <a:cs typeface="Times New Roman" panose="02020603050405020304" pitchFamily="18" charset="0"/>
              </a:rPr>
              <a:t> Thousands</a:t>
            </a:r>
            <a:r>
              <a:rPr lang="en-US" sz="2200" b="0" i="0" dirty="0">
                <a:solidFill>
                  <a:srgbClr val="1C1917"/>
                </a:solidFill>
                <a:effectLst/>
                <a:latin typeface="Times New Roman" panose="02020603050405020304" pitchFamily="18" charset="0"/>
                <a:cs typeface="Times New Roman" panose="02020603050405020304" pitchFamily="18" charset="0"/>
              </a:rPr>
              <a:t> of cutting-edge GPUs, </a:t>
            </a:r>
            <a:r>
              <a:rPr lang="en-US" sz="2200" i="0" dirty="0">
                <a:solidFill>
                  <a:srgbClr val="1C1917"/>
                </a:solidFill>
                <a:effectLst/>
                <a:latin typeface="Times New Roman" panose="02020603050405020304" pitchFamily="18" charset="0"/>
                <a:cs typeface="Times New Roman" panose="02020603050405020304" pitchFamily="18" charset="0"/>
              </a:rPr>
              <a:t>millions</a:t>
            </a:r>
            <a:r>
              <a:rPr lang="en-US" sz="2200" b="0" i="0" dirty="0">
                <a:solidFill>
                  <a:srgbClr val="1C1917"/>
                </a:solidFill>
                <a:effectLst/>
                <a:latin typeface="Times New Roman" panose="02020603050405020304" pitchFamily="18" charset="0"/>
                <a:cs typeface="Times New Roman" panose="02020603050405020304" pitchFamily="18" charset="0"/>
              </a:rPr>
              <a:t> in cloud costs</a:t>
            </a:r>
          </a:p>
          <a:p>
            <a:pPr marL="342900" indent="-342900" algn="l">
              <a:buFont typeface="Arial" panose="020B0604020202020204" pitchFamily="34" charset="0"/>
              <a:buChar char="•"/>
            </a:pPr>
            <a:r>
              <a:rPr lang="en-US" sz="2200" i="0" dirty="0">
                <a:solidFill>
                  <a:srgbClr val="A5BCF1"/>
                </a:solidFill>
                <a:effectLst/>
                <a:latin typeface="Times New Roman" panose="02020603050405020304" pitchFamily="18" charset="0"/>
                <a:cs typeface="Times New Roman" panose="02020603050405020304" pitchFamily="18" charset="0"/>
              </a:rPr>
              <a:t>Expertise:</a:t>
            </a:r>
            <a:r>
              <a:rPr lang="en-US" sz="2200" b="0" i="0" dirty="0">
                <a:solidFill>
                  <a:srgbClr val="1C1917"/>
                </a:solidFill>
                <a:effectLst/>
                <a:latin typeface="Times New Roman" panose="02020603050405020304" pitchFamily="18" charset="0"/>
                <a:cs typeface="Times New Roman" panose="02020603050405020304" pitchFamily="18" charset="0"/>
              </a:rPr>
              <a:t> </a:t>
            </a:r>
            <a:r>
              <a:rPr lang="en-US" sz="2200" i="0" dirty="0">
                <a:solidFill>
                  <a:srgbClr val="1C1917"/>
                </a:solidFill>
                <a:effectLst/>
                <a:latin typeface="Times New Roman" panose="02020603050405020304" pitchFamily="18" charset="0"/>
                <a:cs typeface="Times New Roman" panose="02020603050405020304" pitchFamily="18" charset="0"/>
              </a:rPr>
              <a:t>Specialized</a:t>
            </a:r>
            <a:r>
              <a:rPr lang="en-US" sz="2200" b="0" i="0" dirty="0">
                <a:solidFill>
                  <a:srgbClr val="1C1917"/>
                </a:solidFill>
                <a:effectLst/>
                <a:latin typeface="Times New Roman" panose="02020603050405020304" pitchFamily="18" charset="0"/>
                <a:cs typeface="Times New Roman" panose="02020603050405020304" pitchFamily="18" charset="0"/>
              </a:rPr>
              <a:t> skills across CS, salaries in $</a:t>
            </a:r>
            <a:r>
              <a:rPr lang="en-US" sz="2200" i="0" dirty="0">
                <a:solidFill>
                  <a:srgbClr val="1C1917"/>
                </a:solidFill>
                <a:effectLst/>
                <a:latin typeface="Times New Roman" panose="02020603050405020304" pitchFamily="18" charset="0"/>
                <a:cs typeface="Times New Roman" panose="02020603050405020304" pitchFamily="18" charset="0"/>
              </a:rPr>
              <a:t>100Ks</a:t>
            </a:r>
          </a:p>
          <a:p>
            <a:pPr algn="l"/>
            <a:endParaRPr lang="en-US" sz="2200" b="0" i="0" dirty="0">
              <a:solidFill>
                <a:srgbClr val="1C1917"/>
              </a:solidFill>
              <a:effectLst/>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5108F750-5B4E-9008-8DAD-23FE71DE8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0094" y="3491745"/>
            <a:ext cx="5707492" cy="21883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50811D0-F563-370A-1C58-6AA7E5604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110" y="3491745"/>
            <a:ext cx="3694366" cy="2188328"/>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15;p2">
            <a:extLst>
              <a:ext uri="{FF2B5EF4-FFF2-40B4-BE49-F238E27FC236}">
                <a16:creationId xmlns:a16="http://schemas.microsoft.com/office/drawing/2014/main" id="{FBC2D1A2-0F6C-3FB4-2BA8-5362F89C0576}"/>
              </a:ext>
            </a:extLst>
          </p:cNvPr>
          <p:cNvPicPr preferRelativeResize="0"/>
          <p:nvPr/>
        </p:nvPicPr>
        <p:blipFill rotWithShape="1">
          <a:blip r:embed="rId4"/>
          <a:srcRect t="5869" b="5869"/>
          <a:stretch/>
        </p:blipFill>
        <p:spPr>
          <a:xfrm>
            <a:off x="10486590" y="222097"/>
            <a:ext cx="1376708" cy="799413"/>
          </a:xfrm>
          <a:prstGeom prst="rect">
            <a:avLst/>
          </a:prstGeom>
          <a:noFill/>
        </p:spPr>
      </p:pic>
      <p:pic>
        <p:nvPicPr>
          <p:cNvPr id="9" name="Google Shape;14;p2">
            <a:extLst>
              <a:ext uri="{FF2B5EF4-FFF2-40B4-BE49-F238E27FC236}">
                <a16:creationId xmlns:a16="http://schemas.microsoft.com/office/drawing/2014/main" id="{7CECBA32-8B12-7395-6195-933FB1B4093C}"/>
              </a:ext>
            </a:extLst>
          </p:cNvPr>
          <p:cNvPicPr preferRelativeResize="0"/>
          <p:nvPr/>
        </p:nvPicPr>
        <p:blipFill>
          <a:blip r:embed="rId5"/>
          <a:stretch>
            <a:fillRect/>
          </a:stretch>
        </p:blipFill>
        <p:spPr>
          <a:xfrm>
            <a:off x="10368059" y="5836489"/>
            <a:ext cx="1601263" cy="799414"/>
          </a:xfrm>
          <a:prstGeom prst="rect">
            <a:avLst/>
          </a:prstGeom>
          <a:noFill/>
        </p:spPr>
      </p:pic>
    </p:spTree>
    <p:extLst>
      <p:ext uri="{BB962C8B-B14F-4D97-AF65-F5344CB8AC3E}">
        <p14:creationId xmlns:p14="http://schemas.microsoft.com/office/powerpoint/2010/main" val="1153521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B32396-A11A-2465-8A9A-B326615ECA5F}"/>
              </a:ext>
            </a:extLst>
          </p:cNvPr>
          <p:cNvSpPr>
            <a:spLocks noGrp="1"/>
          </p:cNvSpPr>
          <p:nvPr>
            <p:ph type="title"/>
          </p:nvPr>
        </p:nvSpPr>
        <p:spPr>
          <a:xfrm>
            <a:off x="508650" y="798300"/>
            <a:ext cx="10842857" cy="1044356"/>
          </a:xfrm>
        </p:spPr>
        <p:txBody>
          <a:bodyPr/>
          <a:lstStyle/>
          <a:p>
            <a:r>
              <a:rPr lang="en-US" i="0" dirty="0">
                <a:solidFill>
                  <a:srgbClr val="1C1917"/>
                </a:solidFill>
                <a:effectLst/>
              </a:rPr>
              <a:t>Motivations for Finetuning</a:t>
            </a:r>
            <a:endParaRPr lang="en-US" dirty="0"/>
          </a:p>
        </p:txBody>
      </p:sp>
      <p:sp>
        <p:nvSpPr>
          <p:cNvPr id="3" name="Content Placeholder 2">
            <a:extLst>
              <a:ext uri="{FF2B5EF4-FFF2-40B4-BE49-F238E27FC236}">
                <a16:creationId xmlns:a16="http://schemas.microsoft.com/office/drawing/2014/main" id="{0A689C8B-3603-A837-8E16-63F314AD4D7A}"/>
              </a:ext>
            </a:extLst>
          </p:cNvPr>
          <p:cNvSpPr>
            <a:spLocks noGrp="1"/>
          </p:cNvSpPr>
          <p:nvPr>
            <p:ph idx="1"/>
          </p:nvPr>
        </p:nvSpPr>
        <p:spPr>
          <a:xfrm>
            <a:off x="508650" y="1842657"/>
            <a:ext cx="8037504" cy="4419599"/>
          </a:xfrm>
        </p:spPr>
        <p:txBody>
          <a:bodyPr>
            <a:normAutofit/>
          </a:bodyPr>
          <a:lstStyle/>
          <a:p>
            <a:pPr marL="342900" indent="-342900"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Finetuning makes LLMs </a:t>
            </a:r>
            <a:r>
              <a:rPr lang="en-US" sz="2200" b="1" i="0" dirty="0">
                <a:solidFill>
                  <a:srgbClr val="A5BCF1"/>
                </a:solidFill>
                <a:effectLst/>
                <a:latin typeface="Times New Roman" panose="02020603050405020304" pitchFamily="18" charset="0"/>
                <a:cs typeface="Times New Roman" panose="02020603050405020304" pitchFamily="18" charset="0"/>
              </a:rPr>
              <a:t>more</a:t>
            </a:r>
            <a:r>
              <a:rPr lang="en-US" sz="2200" b="0" i="0" dirty="0">
                <a:solidFill>
                  <a:srgbClr val="A5BCF1"/>
                </a:solidFill>
                <a:effectLst/>
                <a:latin typeface="Times New Roman" panose="02020603050405020304" pitchFamily="18" charset="0"/>
                <a:cs typeface="Times New Roman" panose="02020603050405020304" pitchFamily="18" charset="0"/>
              </a:rPr>
              <a:t> </a:t>
            </a:r>
            <a:r>
              <a:rPr lang="en-US" sz="2200" b="1" i="0" dirty="0">
                <a:solidFill>
                  <a:srgbClr val="A5BCF1"/>
                </a:solidFill>
                <a:effectLst/>
                <a:latin typeface="Times New Roman" panose="02020603050405020304" pitchFamily="18" charset="0"/>
                <a:cs typeface="Times New Roman" panose="02020603050405020304" pitchFamily="18" charset="0"/>
              </a:rPr>
              <a:t>usable and personalized</a:t>
            </a:r>
          </a:p>
          <a:p>
            <a:pPr algn="l"/>
            <a:endParaRPr lang="en-US" sz="100" b="0" i="0" dirty="0">
              <a:solidFill>
                <a:srgbClr val="1C1917"/>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Pretraining teaches </a:t>
            </a:r>
            <a:r>
              <a:rPr lang="en-US" sz="2200" b="1" i="0" dirty="0">
                <a:solidFill>
                  <a:srgbClr val="A5BCF1"/>
                </a:solidFill>
                <a:effectLst/>
                <a:latin typeface="Times New Roman" panose="02020603050405020304" pitchFamily="18" charset="0"/>
                <a:cs typeface="Times New Roman" panose="02020603050405020304" pitchFamily="18" charset="0"/>
              </a:rPr>
              <a:t>general language skills</a:t>
            </a:r>
          </a:p>
          <a:p>
            <a:pPr marL="342900" indent="-342900" algn="l">
              <a:buFont typeface="Arial" panose="020B0604020202020204" pitchFamily="34" charset="0"/>
              <a:buChar char="•"/>
            </a:pPr>
            <a:endParaRPr lang="en-US" sz="100" b="0" i="0" dirty="0">
              <a:solidFill>
                <a:srgbClr val="1C1917"/>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Billions of parameters limit niche mastery, small data</a:t>
            </a:r>
          </a:p>
          <a:p>
            <a:pPr marL="342900" indent="-342900" algn="l">
              <a:buFont typeface="Arial" panose="020B0604020202020204" pitchFamily="34" charset="0"/>
              <a:buChar char="•"/>
            </a:pPr>
            <a:endParaRPr lang="en-US" sz="100" b="0" i="0" dirty="0">
              <a:solidFill>
                <a:srgbClr val="1C1917"/>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Finetuning on target data </a:t>
            </a:r>
            <a:r>
              <a:rPr lang="en-US" sz="2200" b="1" i="0" dirty="0">
                <a:solidFill>
                  <a:srgbClr val="A5BCF1"/>
                </a:solidFill>
                <a:effectLst/>
                <a:latin typeface="Times New Roman" panose="02020603050405020304" pitchFamily="18" charset="0"/>
                <a:cs typeface="Times New Roman" panose="02020603050405020304" pitchFamily="18" charset="0"/>
              </a:rPr>
              <a:t>improves customization</a:t>
            </a:r>
          </a:p>
          <a:p>
            <a:pPr marL="342900" indent="-342900" algn="l">
              <a:buFont typeface="Arial" panose="020B0604020202020204" pitchFamily="34" charset="0"/>
              <a:buChar char="•"/>
            </a:pPr>
            <a:endParaRPr lang="en-US" sz="100" b="1" i="0" dirty="0">
              <a:solidFill>
                <a:srgbClr val="1C1917"/>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Enables classifying small datasets, </a:t>
            </a:r>
            <a:r>
              <a:rPr lang="en-US" sz="2200" b="1" i="0" dirty="0">
                <a:solidFill>
                  <a:srgbClr val="A5BCF1"/>
                </a:solidFill>
                <a:effectLst/>
                <a:latin typeface="Times New Roman" panose="02020603050405020304" pitchFamily="18" charset="0"/>
                <a:cs typeface="Times New Roman" panose="02020603050405020304" pitchFamily="18" charset="0"/>
              </a:rPr>
              <a:t>grasping terminology</a:t>
            </a:r>
          </a:p>
          <a:p>
            <a:pPr marL="342900" indent="-342900" algn="l">
              <a:buFont typeface="Arial" panose="020B0604020202020204" pitchFamily="34" charset="0"/>
              <a:buChar char="•"/>
            </a:pPr>
            <a:endParaRPr lang="en-US" sz="100" b="0" i="0" dirty="0">
              <a:solidFill>
                <a:srgbClr val="1C1917"/>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Balancing capabilities and </a:t>
            </a:r>
            <a:r>
              <a:rPr lang="en-US" sz="2200" b="1" i="0" dirty="0">
                <a:solidFill>
                  <a:srgbClr val="A5BCF1"/>
                </a:solidFill>
                <a:effectLst/>
                <a:latin typeface="Times New Roman" panose="02020603050405020304" pitchFamily="18" charset="0"/>
                <a:cs typeface="Times New Roman" panose="02020603050405020304" pitchFamily="18" charset="0"/>
              </a:rPr>
              <a:t>responsible AI deployment</a:t>
            </a:r>
          </a:p>
          <a:p>
            <a:endParaRPr lang="en-US" dirty="0"/>
          </a:p>
        </p:txBody>
      </p:sp>
      <p:pic>
        <p:nvPicPr>
          <p:cNvPr id="5" name="Google Shape;15;p2">
            <a:extLst>
              <a:ext uri="{FF2B5EF4-FFF2-40B4-BE49-F238E27FC236}">
                <a16:creationId xmlns:a16="http://schemas.microsoft.com/office/drawing/2014/main" id="{235792C4-12FE-560E-8CF9-7E3824FB51E7}"/>
              </a:ext>
            </a:extLst>
          </p:cNvPr>
          <p:cNvPicPr preferRelativeResize="0"/>
          <p:nvPr/>
        </p:nvPicPr>
        <p:blipFill rotWithShape="1">
          <a:blip r:embed="rId2"/>
          <a:srcRect t="5869" b="5869"/>
          <a:stretch/>
        </p:blipFill>
        <p:spPr>
          <a:xfrm>
            <a:off x="10486590" y="222097"/>
            <a:ext cx="1376708" cy="799413"/>
          </a:xfrm>
          <a:prstGeom prst="rect">
            <a:avLst/>
          </a:prstGeom>
          <a:noFill/>
        </p:spPr>
      </p:pic>
      <p:pic>
        <p:nvPicPr>
          <p:cNvPr id="6" name="Google Shape;14;p2">
            <a:extLst>
              <a:ext uri="{FF2B5EF4-FFF2-40B4-BE49-F238E27FC236}">
                <a16:creationId xmlns:a16="http://schemas.microsoft.com/office/drawing/2014/main" id="{32459ADF-ADEE-712D-1CC6-83F1C75698DA}"/>
              </a:ext>
            </a:extLst>
          </p:cNvPr>
          <p:cNvPicPr preferRelativeResize="0"/>
          <p:nvPr/>
        </p:nvPicPr>
        <p:blipFill>
          <a:blip r:embed="rId3"/>
          <a:stretch>
            <a:fillRect/>
          </a:stretch>
        </p:blipFill>
        <p:spPr>
          <a:xfrm>
            <a:off x="10368059" y="5836489"/>
            <a:ext cx="1601263" cy="799414"/>
          </a:xfrm>
          <a:prstGeom prst="rect">
            <a:avLst/>
          </a:prstGeom>
          <a:noFill/>
        </p:spPr>
      </p:pic>
      <p:pic>
        <p:nvPicPr>
          <p:cNvPr id="8" name="Picture 7" descr="A diagram of a diagram&#10;&#10;Description automatically generated">
            <a:extLst>
              <a:ext uri="{FF2B5EF4-FFF2-40B4-BE49-F238E27FC236}">
                <a16:creationId xmlns:a16="http://schemas.microsoft.com/office/drawing/2014/main" id="{28407CE0-718B-F334-EFB8-DECDA92E6C80}"/>
              </a:ext>
            </a:extLst>
          </p:cNvPr>
          <p:cNvPicPr>
            <a:picLocks noChangeAspect="1"/>
          </p:cNvPicPr>
          <p:nvPr/>
        </p:nvPicPr>
        <p:blipFill>
          <a:blip r:embed="rId4"/>
          <a:stretch>
            <a:fillRect/>
          </a:stretch>
        </p:blipFill>
        <p:spPr>
          <a:xfrm>
            <a:off x="7509164" y="1937320"/>
            <a:ext cx="3842344" cy="3430212"/>
          </a:xfrm>
          <a:prstGeom prst="rect">
            <a:avLst/>
          </a:prstGeom>
        </p:spPr>
      </p:pic>
    </p:spTree>
    <p:extLst>
      <p:ext uri="{BB962C8B-B14F-4D97-AF65-F5344CB8AC3E}">
        <p14:creationId xmlns:p14="http://schemas.microsoft.com/office/powerpoint/2010/main" val="4207768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5C89AF5-266C-C22D-5070-7B127DA4153F}"/>
              </a:ext>
            </a:extLst>
          </p:cNvPr>
          <p:cNvSpPr>
            <a:spLocks noGrp="1"/>
          </p:cNvSpPr>
          <p:nvPr>
            <p:ph type="title"/>
          </p:nvPr>
        </p:nvSpPr>
        <p:spPr>
          <a:xfrm>
            <a:off x="517869" y="976160"/>
            <a:ext cx="8686800" cy="1934172"/>
          </a:xfrm>
        </p:spPr>
        <p:txBody>
          <a:bodyPr>
            <a:normAutofit/>
          </a:bodyPr>
          <a:lstStyle/>
          <a:p>
            <a:r>
              <a:rPr lang="en" dirty="0"/>
              <a:t>Solution</a:t>
            </a:r>
            <a:endParaRPr lang="en-US" dirty="0"/>
          </a:p>
        </p:txBody>
      </p:sp>
      <p:sp>
        <p:nvSpPr>
          <p:cNvPr id="12" name="Title 1">
            <a:extLst>
              <a:ext uri="{FF2B5EF4-FFF2-40B4-BE49-F238E27FC236}">
                <a16:creationId xmlns:a16="http://schemas.microsoft.com/office/drawing/2014/main" id="{1114B415-2EB6-7BD9-EE08-54625141EB98}"/>
              </a:ext>
            </a:extLst>
          </p:cNvPr>
          <p:cNvSpPr txBox="1">
            <a:spLocks/>
          </p:cNvSpPr>
          <p:nvPr/>
        </p:nvSpPr>
        <p:spPr>
          <a:xfrm>
            <a:off x="517868" y="1731813"/>
            <a:ext cx="11156263" cy="3983767"/>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gn="l"/>
            <a:r>
              <a:rPr lang="en-US" sz="2200" b="0" i="0" dirty="0">
                <a:solidFill>
                  <a:srgbClr val="1C1917"/>
                </a:solidFill>
                <a:effectLst/>
                <a:latin typeface="Times New Roman" panose="02020603050405020304" pitchFamily="18" charset="0"/>
                <a:cs typeface="Times New Roman" panose="02020603050405020304" pitchFamily="18" charset="0"/>
              </a:rPr>
              <a:t> </a:t>
            </a:r>
          </a:p>
          <a:p>
            <a:pPr algn="l"/>
            <a:r>
              <a:rPr lang="en-US" sz="2400" i="1" dirty="0">
                <a:solidFill>
                  <a:srgbClr val="A5BCF1"/>
                </a:solidFill>
              </a:rPr>
              <a:t>GPTforALL</a:t>
            </a:r>
            <a:br>
              <a:rPr lang="en-US" sz="2400" i="1" dirty="0">
                <a:solidFill>
                  <a:srgbClr val="A5BCF1"/>
                </a:solidFill>
              </a:rPr>
            </a:br>
            <a:endParaRPr lang="en-US" sz="2200" b="0" i="0" dirty="0">
              <a:solidFill>
                <a:srgbClr val="1C191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dirty="0">
                <a:solidFill>
                  <a:srgbClr val="1C1917"/>
                </a:solidFill>
                <a:latin typeface="Times New Roman" panose="02020603050405020304" pitchFamily="18" charset="0"/>
                <a:cs typeface="Times New Roman" panose="02020603050405020304" pitchFamily="18" charset="0"/>
              </a:rPr>
              <a:t>O</a:t>
            </a:r>
            <a:r>
              <a:rPr lang="en-US" sz="2200" i="0" dirty="0">
                <a:solidFill>
                  <a:srgbClr val="1C1917"/>
                </a:solidFill>
                <a:effectLst/>
                <a:latin typeface="Times New Roman" panose="02020603050405020304" pitchFamily="18" charset="0"/>
                <a:cs typeface="Times New Roman" panose="02020603050405020304" pitchFamily="18" charset="0"/>
              </a:rPr>
              <a:t>n low resource device training with an intuitive UI</a:t>
            </a:r>
            <a:r>
              <a:rPr lang="en-US" sz="2200" b="0" i="0" dirty="0">
                <a:solidFill>
                  <a:srgbClr val="1C1917"/>
                </a:solidFill>
                <a:effectLst/>
                <a:latin typeface="Times New Roman" panose="02020603050405020304" pitchFamily="18" charset="0"/>
                <a:cs typeface="Times New Roman" panose="02020603050405020304" pitchFamily="18" charset="0"/>
              </a:rPr>
              <a:t>, democratizing access to powerful AI</a:t>
            </a:r>
          </a:p>
          <a:p>
            <a:pPr algn="l"/>
            <a:endParaRPr lang="en-US" sz="2200" b="0" i="0" dirty="0">
              <a:solidFill>
                <a:srgbClr val="1C191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Users can train customized models on their </a:t>
            </a:r>
            <a:r>
              <a:rPr lang="en-US" sz="2200" i="0" dirty="0">
                <a:solidFill>
                  <a:srgbClr val="1C1917"/>
                </a:solidFill>
                <a:effectLst/>
                <a:latin typeface="Times New Roman" panose="02020603050405020304" pitchFamily="18" charset="0"/>
                <a:cs typeface="Times New Roman" panose="02020603050405020304" pitchFamily="18" charset="0"/>
              </a:rPr>
              <a:t>own data on their own system</a:t>
            </a:r>
            <a:r>
              <a:rPr lang="en-US" sz="2200" b="0" i="0" dirty="0">
                <a:solidFill>
                  <a:srgbClr val="1C1917"/>
                </a:solidFill>
                <a:effectLst/>
                <a:latin typeface="Times New Roman" panose="02020603050405020304" pitchFamily="18" charset="0"/>
                <a:cs typeface="Times New Roman" panose="02020603050405020304" pitchFamily="18" charset="0"/>
              </a:rPr>
              <a:t> using autoML, preserving privacy</a:t>
            </a:r>
          </a:p>
          <a:p>
            <a:pPr algn="l"/>
            <a:endParaRPr lang="en-US" sz="2200" b="0" i="0" dirty="0">
              <a:solidFill>
                <a:srgbClr val="1C191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i="0" dirty="0">
                <a:solidFill>
                  <a:srgbClr val="1C1917"/>
                </a:solidFill>
                <a:effectLst/>
                <a:latin typeface="Times New Roman" panose="02020603050405020304" pitchFamily="18" charset="0"/>
                <a:cs typeface="Times New Roman" panose="02020603050405020304" pitchFamily="18" charset="0"/>
              </a:rPr>
              <a:t>No need for</a:t>
            </a:r>
            <a:r>
              <a:rPr lang="en-US" sz="2200" b="0" i="0" dirty="0">
                <a:solidFill>
                  <a:srgbClr val="1C1917"/>
                </a:solidFill>
                <a:effectLst/>
                <a:latin typeface="Times New Roman" panose="02020603050405020304" pitchFamily="18" charset="0"/>
                <a:cs typeface="Times New Roman" panose="02020603050405020304" pitchFamily="18" charset="0"/>
              </a:rPr>
              <a:t> </a:t>
            </a:r>
            <a:r>
              <a:rPr lang="en-US" sz="2200" i="0" dirty="0">
                <a:solidFill>
                  <a:srgbClr val="1C1917"/>
                </a:solidFill>
                <a:effectLst/>
                <a:latin typeface="Times New Roman" panose="02020603050405020304" pitchFamily="18" charset="0"/>
                <a:cs typeface="Times New Roman" panose="02020603050405020304" pitchFamily="18" charset="0"/>
              </a:rPr>
              <a:t>expensive infrastructure</a:t>
            </a:r>
            <a:r>
              <a:rPr lang="en-US" sz="2200" b="0" i="0" dirty="0">
                <a:solidFill>
                  <a:srgbClr val="1C1917"/>
                </a:solidFill>
                <a:effectLst/>
                <a:latin typeface="Times New Roman" panose="02020603050405020304" pitchFamily="18" charset="0"/>
                <a:cs typeface="Times New Roman" panose="02020603050405020304" pitchFamily="18" charset="0"/>
              </a:rPr>
              <a:t> or relying on external parties with sensitive data</a:t>
            </a:r>
          </a:p>
          <a:p>
            <a:pPr algn="l"/>
            <a:endParaRPr lang="en-US" sz="2200" b="0" i="0" dirty="0">
              <a:solidFill>
                <a:srgbClr val="1C191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Easily build niche models with </a:t>
            </a:r>
            <a:r>
              <a:rPr lang="en-US" sz="2200" i="0" dirty="0">
                <a:solidFill>
                  <a:srgbClr val="1C1917"/>
                </a:solidFill>
                <a:effectLst/>
                <a:latin typeface="Times New Roman" panose="02020603050405020304" pitchFamily="18" charset="0"/>
                <a:cs typeface="Times New Roman" panose="02020603050405020304" pitchFamily="18" charset="0"/>
              </a:rPr>
              <a:t>10-100x efficiency gains</a:t>
            </a:r>
            <a:r>
              <a:rPr lang="en-US" sz="2200" b="0" i="0" dirty="0">
                <a:solidFill>
                  <a:srgbClr val="1C1917"/>
                </a:solidFill>
                <a:effectLst/>
                <a:latin typeface="Times New Roman" panose="02020603050405020304" pitchFamily="18" charset="0"/>
                <a:cs typeface="Times New Roman" panose="02020603050405020304" pitchFamily="18" charset="0"/>
              </a:rPr>
              <a:t> over standard fine-tuning approaches</a:t>
            </a:r>
          </a:p>
          <a:p>
            <a:pPr algn="l">
              <a:buFont typeface="Arial" panose="020B0604020202020204" pitchFamily="34" charset="0"/>
              <a:buChar char="•"/>
            </a:pPr>
            <a:endParaRPr lang="en-US" sz="2200" b="0" i="0" dirty="0">
              <a:solidFill>
                <a:srgbClr val="1C191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solidFill>
                  <a:srgbClr val="1C1917"/>
                </a:solidFill>
                <a:effectLst/>
                <a:latin typeface="Times New Roman" panose="02020603050405020304" pitchFamily="18" charset="0"/>
                <a:cs typeface="Times New Roman" panose="02020603050405020304" pitchFamily="18" charset="0"/>
              </a:rPr>
              <a:t>Deploy </a:t>
            </a:r>
            <a:r>
              <a:rPr lang="en-US" sz="2200" i="0" dirty="0">
                <a:solidFill>
                  <a:srgbClr val="1C1917"/>
                </a:solidFill>
                <a:effectLst/>
                <a:latin typeface="Times New Roman" panose="02020603050405020304" pitchFamily="18" charset="0"/>
                <a:cs typeface="Times New Roman" panose="02020603050405020304" pitchFamily="18" charset="0"/>
              </a:rPr>
              <a:t>locally trained models securely </a:t>
            </a:r>
            <a:r>
              <a:rPr lang="en-US" sz="2200" b="0" i="0" dirty="0">
                <a:solidFill>
                  <a:srgbClr val="1C1917"/>
                </a:solidFill>
                <a:effectLst/>
                <a:latin typeface="Times New Roman" panose="02020603050405020304" pitchFamily="18" charset="0"/>
                <a:cs typeface="Times New Roman" panose="02020603050405020304" pitchFamily="18" charset="0"/>
              </a:rPr>
              <a:t>within existing infrastructure and systems</a:t>
            </a:r>
          </a:p>
        </p:txBody>
      </p:sp>
      <p:pic>
        <p:nvPicPr>
          <p:cNvPr id="13" name="Google Shape;15;p2">
            <a:extLst>
              <a:ext uri="{FF2B5EF4-FFF2-40B4-BE49-F238E27FC236}">
                <a16:creationId xmlns:a16="http://schemas.microsoft.com/office/drawing/2014/main" id="{350AD31F-BE28-4D5F-0D85-7141433EB3C0}"/>
              </a:ext>
            </a:extLst>
          </p:cNvPr>
          <p:cNvPicPr preferRelativeResize="0"/>
          <p:nvPr/>
        </p:nvPicPr>
        <p:blipFill rotWithShape="1">
          <a:blip r:embed="rId2"/>
          <a:srcRect t="5869" b="5869"/>
          <a:stretch/>
        </p:blipFill>
        <p:spPr>
          <a:xfrm>
            <a:off x="10638990" y="374497"/>
            <a:ext cx="1376708" cy="799413"/>
          </a:xfrm>
          <a:prstGeom prst="rect">
            <a:avLst/>
          </a:prstGeom>
          <a:noFill/>
        </p:spPr>
      </p:pic>
      <p:pic>
        <p:nvPicPr>
          <p:cNvPr id="14" name="Google Shape;14;p2">
            <a:extLst>
              <a:ext uri="{FF2B5EF4-FFF2-40B4-BE49-F238E27FC236}">
                <a16:creationId xmlns:a16="http://schemas.microsoft.com/office/drawing/2014/main" id="{D4BA0C6E-A885-3693-30D7-B14B82795BB4}"/>
              </a:ext>
            </a:extLst>
          </p:cNvPr>
          <p:cNvPicPr preferRelativeResize="0"/>
          <p:nvPr/>
        </p:nvPicPr>
        <p:blipFill>
          <a:blip r:embed="rId3"/>
          <a:stretch>
            <a:fillRect/>
          </a:stretch>
        </p:blipFill>
        <p:spPr>
          <a:xfrm>
            <a:off x="10520459" y="5988889"/>
            <a:ext cx="1601263" cy="799414"/>
          </a:xfrm>
          <a:prstGeom prst="rect">
            <a:avLst/>
          </a:prstGeom>
          <a:noFill/>
        </p:spPr>
      </p:pic>
    </p:spTree>
    <p:extLst>
      <p:ext uri="{BB962C8B-B14F-4D97-AF65-F5344CB8AC3E}">
        <p14:creationId xmlns:p14="http://schemas.microsoft.com/office/powerpoint/2010/main" val="2958371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5C89AF5-266C-C22D-5070-7B127DA4153F}"/>
              </a:ext>
            </a:extLst>
          </p:cNvPr>
          <p:cNvSpPr>
            <a:spLocks noGrp="1"/>
          </p:cNvSpPr>
          <p:nvPr>
            <p:ph type="title"/>
          </p:nvPr>
        </p:nvSpPr>
        <p:spPr>
          <a:xfrm>
            <a:off x="517869" y="976160"/>
            <a:ext cx="10522664" cy="1934172"/>
          </a:xfrm>
        </p:spPr>
        <p:txBody>
          <a:bodyPr>
            <a:noAutofit/>
          </a:bodyPr>
          <a:lstStyle/>
          <a:p>
            <a:pPr algn="l"/>
            <a:r>
              <a:rPr lang="en-US" i="0" dirty="0">
                <a:solidFill>
                  <a:srgbClr val="1C1917"/>
                </a:solidFill>
                <a:effectLst/>
                <a:latin typeface="-apple-system"/>
              </a:rPr>
              <a:t>LLaMA-7B (using LoRA &amp; PEFT)</a:t>
            </a:r>
            <a:br>
              <a:rPr lang="en-US" i="0" dirty="0">
                <a:solidFill>
                  <a:srgbClr val="1C1917"/>
                </a:solidFill>
                <a:effectLst/>
                <a:latin typeface="-apple-system"/>
              </a:rPr>
            </a:br>
            <a:br>
              <a:rPr lang="en-US" dirty="0"/>
            </a:br>
            <a:br>
              <a:rPr lang="en-US" dirty="0"/>
            </a:br>
            <a:endParaRPr lang="en-US" dirty="0"/>
          </a:p>
        </p:txBody>
      </p:sp>
      <p:sp>
        <p:nvSpPr>
          <p:cNvPr id="12" name="Title 1">
            <a:extLst>
              <a:ext uri="{FF2B5EF4-FFF2-40B4-BE49-F238E27FC236}">
                <a16:creationId xmlns:a16="http://schemas.microsoft.com/office/drawing/2014/main" id="{1114B415-2EB6-7BD9-EE08-54625141EB98}"/>
              </a:ext>
            </a:extLst>
          </p:cNvPr>
          <p:cNvSpPr txBox="1">
            <a:spLocks/>
          </p:cNvSpPr>
          <p:nvPr/>
        </p:nvSpPr>
        <p:spPr>
          <a:xfrm>
            <a:off x="517868" y="1898073"/>
            <a:ext cx="10813431" cy="4585430"/>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342900" indent="-342900" algn="l">
              <a:buFont typeface="Arial" panose="020B0604020202020204" pitchFamily="34" charset="0"/>
              <a:buChar char="•"/>
            </a:pPr>
            <a:r>
              <a:rPr lang="en-US" sz="2200" dirty="0">
                <a:solidFill>
                  <a:srgbClr val="A5BCF1"/>
                </a:solidFill>
                <a:latin typeface="Times New Roman" panose="02020603050405020304" pitchFamily="18" charset="0"/>
                <a:cs typeface="Times New Roman" panose="02020603050405020304" pitchFamily="18" charset="0"/>
              </a:rPr>
              <a:t>Open source</a:t>
            </a:r>
            <a:r>
              <a:rPr lang="en-US" sz="2200" b="0" dirty="0">
                <a:latin typeface="Times New Roman" panose="02020603050405020304" pitchFamily="18" charset="0"/>
                <a:cs typeface="Times New Roman" panose="02020603050405020304" pitchFamily="18" charset="0"/>
              </a:rPr>
              <a:t> 7 billion parameter model </a:t>
            </a:r>
          </a:p>
          <a:p>
            <a:pPr algn="l"/>
            <a:endParaRPr lang="en-US" sz="1000" b="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b="0" dirty="0">
                <a:latin typeface="Times New Roman" panose="02020603050405020304" pitchFamily="18" charset="0"/>
                <a:cs typeface="Times New Roman" panose="02020603050405020304" pitchFamily="18" charset="0"/>
              </a:rPr>
              <a:t>Supports </a:t>
            </a:r>
            <a:r>
              <a:rPr lang="en-US" sz="2200" dirty="0">
                <a:solidFill>
                  <a:srgbClr val="A5BCF1"/>
                </a:solidFill>
                <a:latin typeface="Times New Roman" panose="02020603050405020304" pitchFamily="18" charset="0"/>
                <a:cs typeface="Times New Roman" panose="02020603050405020304" pitchFamily="18" charset="0"/>
              </a:rPr>
              <a:t>text classification, QA, generation, translation</a:t>
            </a:r>
          </a:p>
          <a:p>
            <a:pPr algn="l"/>
            <a:endParaRPr lang="en-US" sz="1000" b="0" dirty="0">
              <a:latin typeface="Times New Roman" panose="02020603050405020304" pitchFamily="18" charset="0"/>
              <a:cs typeface="Times New Roman" panose="02020603050405020304" pitchFamily="18" charset="0"/>
            </a:endParaRPr>
          </a:p>
          <a:p>
            <a:pPr algn="l"/>
            <a:endParaRPr lang="en-US" sz="2200" dirty="0">
              <a:solidFill>
                <a:srgbClr val="A5BCF1"/>
              </a:solidFill>
              <a:latin typeface="Times New Roman" panose="02020603050405020304" pitchFamily="18" charset="0"/>
              <a:cs typeface="Times New Roman" panose="02020603050405020304" pitchFamily="18" charset="0"/>
            </a:endParaRPr>
          </a:p>
          <a:p>
            <a:pPr algn="l"/>
            <a:br>
              <a:rPr lang="en-US" sz="2200" dirty="0">
                <a:solidFill>
                  <a:srgbClr val="A5BCF1"/>
                </a:solidFill>
                <a:latin typeface="Times New Roman" panose="02020603050405020304" pitchFamily="18" charset="0"/>
                <a:cs typeface="Times New Roman" panose="02020603050405020304" pitchFamily="18" charset="0"/>
              </a:rPr>
            </a:br>
            <a:endParaRPr lang="en-US" sz="2200" dirty="0">
              <a:solidFill>
                <a:srgbClr val="A5BCF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200" dirty="0">
              <a:solidFill>
                <a:srgbClr val="A5BCF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200" dirty="0">
              <a:solidFill>
                <a:srgbClr val="A5BCF1"/>
              </a:solidFill>
              <a:latin typeface="Times New Roman" panose="02020603050405020304" pitchFamily="18" charset="0"/>
              <a:cs typeface="Times New Roman" panose="02020603050405020304" pitchFamily="18" charset="0"/>
            </a:endParaRPr>
          </a:p>
        </p:txBody>
      </p:sp>
      <p:pic>
        <p:nvPicPr>
          <p:cNvPr id="13" name="Google Shape;15;p2">
            <a:extLst>
              <a:ext uri="{FF2B5EF4-FFF2-40B4-BE49-F238E27FC236}">
                <a16:creationId xmlns:a16="http://schemas.microsoft.com/office/drawing/2014/main" id="{350AD31F-BE28-4D5F-0D85-7141433EB3C0}"/>
              </a:ext>
            </a:extLst>
          </p:cNvPr>
          <p:cNvPicPr preferRelativeResize="0"/>
          <p:nvPr/>
        </p:nvPicPr>
        <p:blipFill rotWithShape="1">
          <a:blip r:embed="rId2"/>
          <a:srcRect t="5869" b="5869"/>
          <a:stretch/>
        </p:blipFill>
        <p:spPr>
          <a:xfrm>
            <a:off x="10638990" y="374497"/>
            <a:ext cx="1376708" cy="799413"/>
          </a:xfrm>
          <a:prstGeom prst="rect">
            <a:avLst/>
          </a:prstGeom>
          <a:noFill/>
        </p:spPr>
      </p:pic>
      <p:pic>
        <p:nvPicPr>
          <p:cNvPr id="14" name="Google Shape;14;p2">
            <a:extLst>
              <a:ext uri="{FF2B5EF4-FFF2-40B4-BE49-F238E27FC236}">
                <a16:creationId xmlns:a16="http://schemas.microsoft.com/office/drawing/2014/main" id="{D4BA0C6E-A885-3693-30D7-B14B82795BB4}"/>
              </a:ext>
            </a:extLst>
          </p:cNvPr>
          <p:cNvPicPr preferRelativeResize="0"/>
          <p:nvPr/>
        </p:nvPicPr>
        <p:blipFill>
          <a:blip r:embed="rId3"/>
          <a:stretch>
            <a:fillRect/>
          </a:stretch>
        </p:blipFill>
        <p:spPr>
          <a:xfrm>
            <a:off x="10520459" y="5988889"/>
            <a:ext cx="1601263" cy="799414"/>
          </a:xfrm>
          <a:prstGeom prst="rect">
            <a:avLst/>
          </a:prstGeom>
          <a:noFill/>
        </p:spPr>
      </p:pic>
      <p:graphicFrame>
        <p:nvGraphicFramePr>
          <p:cNvPr id="3" name="Table 3">
            <a:extLst>
              <a:ext uri="{FF2B5EF4-FFF2-40B4-BE49-F238E27FC236}">
                <a16:creationId xmlns:a16="http://schemas.microsoft.com/office/drawing/2014/main" id="{B983D903-8EA6-F3EA-721F-C6395B4CEEC6}"/>
              </a:ext>
            </a:extLst>
          </p:cNvPr>
          <p:cNvGraphicFramePr>
            <a:graphicFrameLocks noGrp="1"/>
          </p:cNvGraphicFramePr>
          <p:nvPr>
            <p:extLst>
              <p:ext uri="{D42A27DB-BD31-4B8C-83A1-F6EECF244321}">
                <p14:modId xmlns:p14="http://schemas.microsoft.com/office/powerpoint/2010/main" val="3451479329"/>
              </p:ext>
            </p:extLst>
          </p:nvPr>
        </p:nvGraphicFramePr>
        <p:xfrm>
          <a:off x="860701" y="2759775"/>
          <a:ext cx="7632135" cy="3876040"/>
        </p:xfrm>
        <a:graphic>
          <a:graphicData uri="http://schemas.openxmlformats.org/drawingml/2006/table">
            <a:tbl>
              <a:tblPr firstRow="1" bandRow="1">
                <a:tableStyleId>{2D5ABB26-0587-4C30-8999-92F81FD0307C}</a:tableStyleId>
              </a:tblPr>
              <a:tblGrid>
                <a:gridCol w="2544045">
                  <a:extLst>
                    <a:ext uri="{9D8B030D-6E8A-4147-A177-3AD203B41FA5}">
                      <a16:colId xmlns:a16="http://schemas.microsoft.com/office/drawing/2014/main" val="1052479347"/>
                    </a:ext>
                  </a:extLst>
                </a:gridCol>
                <a:gridCol w="2544045">
                  <a:extLst>
                    <a:ext uri="{9D8B030D-6E8A-4147-A177-3AD203B41FA5}">
                      <a16:colId xmlns:a16="http://schemas.microsoft.com/office/drawing/2014/main" val="3065310024"/>
                    </a:ext>
                  </a:extLst>
                </a:gridCol>
                <a:gridCol w="2544045">
                  <a:extLst>
                    <a:ext uri="{9D8B030D-6E8A-4147-A177-3AD203B41FA5}">
                      <a16:colId xmlns:a16="http://schemas.microsoft.com/office/drawing/2014/main" val="3271306351"/>
                    </a:ext>
                  </a:extLst>
                </a:gridCol>
              </a:tblGrid>
              <a:tr h="370840">
                <a:tc>
                  <a:txBody>
                    <a:bodyPr/>
                    <a:lstStyle/>
                    <a:p>
                      <a:pPr algn="ctr"/>
                      <a:endParaRPr lang="en-US" dirty="0">
                        <a:solidFill>
                          <a:srgbClr val="A5BCF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LLaMA-7B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A5BCF1"/>
                          </a:solidFill>
                          <a:effectLst/>
                        </a:rPr>
                        <a:t>LLaMA-7B + LoRA + PEFT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571778"/>
                  </a:ext>
                </a:extLst>
              </a:tr>
              <a:tr h="370840">
                <a:tc>
                  <a:txBody>
                    <a:bodyPr/>
                    <a:lstStyle/>
                    <a:p>
                      <a:r>
                        <a:rPr lang="en-US" b="1" dirty="0">
                          <a:solidFill>
                            <a:srgbClr val="A5BCF1"/>
                          </a:solidFill>
                          <a:effectLst/>
                        </a:rPr>
                        <a:t># 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7B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7B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9337598"/>
                  </a:ext>
                </a:extLst>
              </a:tr>
              <a:tr h="370840">
                <a:tc>
                  <a:txBody>
                    <a:bodyPr/>
                    <a:lstStyle/>
                    <a:p>
                      <a:r>
                        <a:rPr lang="en-US" b="1" dirty="0">
                          <a:solidFill>
                            <a:srgbClr val="A5BCF1"/>
                          </a:solidFill>
                          <a:effectLst/>
                        </a:rPr>
                        <a:t>Quantization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A5BCF1"/>
                          </a:solidFill>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4x</a:t>
                      </a:r>
                      <a:r>
                        <a:rPr lang="en-US" dirty="0">
                          <a:solidFill>
                            <a:srgbClr val="A5BCF1"/>
                          </a:solidFill>
                          <a:effectLst/>
                        </a:rPr>
                        <a:t> smaller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6019042"/>
                  </a:ext>
                </a:extLst>
              </a:tr>
              <a:tr h="370840">
                <a:tc>
                  <a:txBody>
                    <a:bodyPr/>
                    <a:lstStyle/>
                    <a:p>
                      <a:r>
                        <a:rPr lang="en-US" b="1">
                          <a:solidFill>
                            <a:srgbClr val="A5BCF1"/>
                          </a:solidFill>
                          <a:effectLst/>
                        </a:rPr>
                        <a:t>Tuning 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Full finetuning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LoRA + PEFT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822480"/>
                  </a:ext>
                </a:extLst>
              </a:tr>
              <a:tr h="370840">
                <a:tc>
                  <a:txBody>
                    <a:bodyPr/>
                    <a:lstStyle/>
                    <a:p>
                      <a:r>
                        <a:rPr lang="en-US" b="1">
                          <a:solidFill>
                            <a:srgbClr val="A5BCF1"/>
                          </a:solidFill>
                          <a:effectLst/>
                        </a:rPr>
                        <a:t>Tunable Parameters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7B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&lt;1% of 7B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0813811"/>
                  </a:ext>
                </a:extLst>
              </a:tr>
              <a:tr h="370840">
                <a:tc>
                  <a:txBody>
                    <a:bodyPr/>
                    <a:lstStyle/>
                    <a:p>
                      <a:r>
                        <a:rPr lang="en-US" b="1">
                          <a:solidFill>
                            <a:srgbClr val="A5BCF1"/>
                          </a:solidFill>
                          <a:effectLst/>
                        </a:rPr>
                        <a:t>Hardware Needs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Thousands of GPUs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Consumer devices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3761888"/>
                  </a:ext>
                </a:extLst>
              </a:tr>
              <a:tr h="370840">
                <a:tc>
                  <a:txBody>
                    <a:bodyPr/>
                    <a:lstStyle/>
                    <a:p>
                      <a:r>
                        <a:rPr lang="en-US" b="1" dirty="0">
                          <a:solidFill>
                            <a:srgbClr val="A5BCF1"/>
                          </a:solidFill>
                          <a:effectLst/>
                        </a:rPr>
                        <a:t>Inference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Baseline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No change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415703"/>
                  </a:ext>
                </a:extLst>
              </a:tr>
              <a:tr h="370840">
                <a:tc>
                  <a:txBody>
                    <a:bodyPr/>
                    <a:lstStyle/>
                    <a:p>
                      <a:r>
                        <a:rPr lang="en-US" b="1" dirty="0">
                          <a:solidFill>
                            <a:srgbClr val="A5BCF1"/>
                          </a:solidFill>
                          <a:effectLst/>
                        </a:rPr>
                        <a:t>Customization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Task-specific models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Small add-on weights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9596965"/>
                  </a:ext>
                </a:extLst>
              </a:tr>
              <a:tr h="370840">
                <a:tc>
                  <a:txBody>
                    <a:bodyPr/>
                    <a:lstStyle/>
                    <a:p>
                      <a:r>
                        <a:rPr lang="en-US" b="1" dirty="0">
                          <a:solidFill>
                            <a:srgbClr val="A5BCF1"/>
                          </a:solidFill>
                          <a:effectLst/>
                        </a:rPr>
                        <a:t>Catastrophic Forgetting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High risk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solidFill>
                            <a:srgbClr val="A5BCF1"/>
                          </a:solidFill>
                          <a:effectLst/>
                        </a:rPr>
                        <a:t>Low risk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0576895"/>
                  </a:ext>
                </a:extLst>
              </a:tr>
            </a:tbl>
          </a:graphicData>
        </a:graphic>
      </p:graphicFrame>
      <p:sp>
        <p:nvSpPr>
          <p:cNvPr id="4" name="Rounded Rectangle 3">
            <a:extLst>
              <a:ext uri="{FF2B5EF4-FFF2-40B4-BE49-F238E27FC236}">
                <a16:creationId xmlns:a16="http://schemas.microsoft.com/office/drawing/2014/main" id="{114711E5-28ED-EA62-0FB5-269A669DCFA2}"/>
              </a:ext>
            </a:extLst>
          </p:cNvPr>
          <p:cNvSpPr/>
          <p:nvPr/>
        </p:nvSpPr>
        <p:spPr>
          <a:xfrm>
            <a:off x="9033477" y="1989654"/>
            <a:ext cx="2860293" cy="941676"/>
          </a:xfrm>
          <a:prstGeom prst="roundRect">
            <a:avLst/>
          </a:prstGeom>
          <a:solidFill>
            <a:srgbClr val="A5BCF1"/>
          </a:solidFill>
          <a:ln>
            <a:solidFill>
              <a:srgbClr val="A5BC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2400" b="1" dirty="0">
                <a:latin typeface="Times New Roman" panose="02020603050405020304" pitchFamily="18" charset="0"/>
                <a:cs typeface="Times New Roman" panose="02020603050405020304" pitchFamily="18" charset="0"/>
              </a:rPr>
              <a:t>Green/Sustainable AI</a:t>
            </a:r>
          </a:p>
        </p:txBody>
      </p:sp>
      <p:sp>
        <p:nvSpPr>
          <p:cNvPr id="5" name="Rounded Rectangle 4">
            <a:extLst>
              <a:ext uri="{FF2B5EF4-FFF2-40B4-BE49-F238E27FC236}">
                <a16:creationId xmlns:a16="http://schemas.microsoft.com/office/drawing/2014/main" id="{3DAB386F-CCCC-23AC-FC29-E0BD07159206}"/>
              </a:ext>
            </a:extLst>
          </p:cNvPr>
          <p:cNvSpPr/>
          <p:nvPr/>
        </p:nvSpPr>
        <p:spPr>
          <a:xfrm>
            <a:off x="9006461" y="4693449"/>
            <a:ext cx="3009237" cy="1142554"/>
          </a:xfrm>
          <a:prstGeom prst="roundRect">
            <a:avLst/>
          </a:prstGeom>
          <a:solidFill>
            <a:srgbClr val="A5BCF1"/>
          </a:solidFill>
          <a:ln>
            <a:solidFill>
              <a:srgbClr val="A5BC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2400" b="1" dirty="0">
                <a:latin typeface="Times New Roman" panose="02020603050405020304" pitchFamily="18" charset="0"/>
                <a:cs typeface="Times New Roman" panose="02020603050405020304" pitchFamily="18" charset="0"/>
              </a:rPr>
              <a:t>Reducing ML Development Cycle Time</a:t>
            </a:r>
            <a:endParaRPr lang="en-US" sz="2400" b="1" dirty="0">
              <a:latin typeface="Times New Roman" panose="02020603050405020304" pitchFamily="18" charset="0"/>
              <a:cs typeface="Times New Roman" panose="02020603050405020304" pitchFamily="18" charset="0"/>
            </a:endParaRPr>
          </a:p>
        </p:txBody>
      </p:sp>
      <p:sp>
        <p:nvSpPr>
          <p:cNvPr id="6" name="Rounded Rectangle 5">
            <a:extLst>
              <a:ext uri="{FF2B5EF4-FFF2-40B4-BE49-F238E27FC236}">
                <a16:creationId xmlns:a16="http://schemas.microsoft.com/office/drawing/2014/main" id="{9C590484-82BC-390C-BEEC-AAA0DC12E204}"/>
              </a:ext>
            </a:extLst>
          </p:cNvPr>
          <p:cNvSpPr/>
          <p:nvPr/>
        </p:nvSpPr>
        <p:spPr>
          <a:xfrm>
            <a:off x="9033477" y="3236130"/>
            <a:ext cx="2982221" cy="1152519"/>
          </a:xfrm>
          <a:prstGeom prst="roundRect">
            <a:avLst/>
          </a:prstGeom>
          <a:solidFill>
            <a:srgbClr val="A5BCF1"/>
          </a:solidFill>
          <a:ln>
            <a:solidFill>
              <a:srgbClr val="A5BC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1000"/>
              </a:spcBef>
              <a:spcAft>
                <a:spcPts val="1200"/>
              </a:spcAft>
            </a:pPr>
            <a:r>
              <a:rPr lang="en-US" sz="2400" b="1" i="0" u="none" strike="noStrike" dirty="0">
                <a:solidFill>
                  <a:schemeClr val="bg1"/>
                </a:solidFill>
                <a:effectLst/>
                <a:latin typeface="Times New Roman" panose="02020603050405020304" pitchFamily="18" charset="0"/>
                <a:cs typeface="Times New Roman" panose="02020603050405020304" pitchFamily="18" charset="0"/>
              </a:rPr>
              <a:t>AI Safety &amp; Trust</a:t>
            </a:r>
          </a:p>
        </p:txBody>
      </p:sp>
    </p:spTree>
    <p:extLst>
      <p:ext uri="{BB962C8B-B14F-4D97-AF65-F5344CB8AC3E}">
        <p14:creationId xmlns:p14="http://schemas.microsoft.com/office/powerpoint/2010/main" val="566797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C84B06-A4D5-61D4-23B6-409B783F471A}"/>
              </a:ext>
            </a:extLst>
          </p:cNvPr>
          <p:cNvSpPr txBox="1">
            <a:spLocks/>
          </p:cNvSpPr>
          <p:nvPr/>
        </p:nvSpPr>
        <p:spPr>
          <a:xfrm>
            <a:off x="517869" y="870819"/>
            <a:ext cx="11854240" cy="193417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5400" i="0" u="none" strike="noStrike" dirty="0">
                <a:solidFill>
                  <a:srgbClr val="000000"/>
                </a:solidFill>
                <a:effectLst/>
                <a:latin typeface="Arial" panose="020B0604020202020204" pitchFamily="34" charset="0"/>
              </a:rPr>
              <a:t>Example Use Case:</a:t>
            </a:r>
          </a:p>
          <a:p>
            <a:r>
              <a:rPr lang="en-US" sz="2400" i="0" u="none" strike="noStrike" dirty="0">
                <a:solidFill>
                  <a:srgbClr val="000000"/>
                </a:solidFill>
                <a:effectLst/>
                <a:latin typeface="Arial" panose="020B0604020202020204" pitchFamily="34" charset="0"/>
              </a:rPr>
              <a:t>Medical Text for Text Classification</a:t>
            </a:r>
            <a:endParaRPr lang="en-US" sz="2400" dirty="0"/>
          </a:p>
        </p:txBody>
      </p:sp>
      <p:sp>
        <p:nvSpPr>
          <p:cNvPr id="7" name="Title 1">
            <a:extLst>
              <a:ext uri="{FF2B5EF4-FFF2-40B4-BE49-F238E27FC236}">
                <a16:creationId xmlns:a16="http://schemas.microsoft.com/office/drawing/2014/main" id="{1DA29B91-2C9B-4984-A0B0-B0D0CD241FD8}"/>
              </a:ext>
            </a:extLst>
          </p:cNvPr>
          <p:cNvSpPr txBox="1">
            <a:spLocks/>
          </p:cNvSpPr>
          <p:nvPr/>
        </p:nvSpPr>
        <p:spPr>
          <a:xfrm>
            <a:off x="517868" y="2133608"/>
            <a:ext cx="11420132" cy="4364182"/>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2200" i="0" u="none" strike="noStrike" dirty="0">
                <a:solidFill>
                  <a:srgbClr val="A5BCF1"/>
                </a:solidFill>
                <a:effectLst/>
                <a:latin typeface="Times New Roman" panose="02020603050405020304" pitchFamily="18" charset="0"/>
                <a:cs typeface="Times New Roman" panose="02020603050405020304" pitchFamily="18" charset="0"/>
              </a:rPr>
              <a:t>Purpose:</a:t>
            </a:r>
          </a:p>
          <a:p>
            <a:pPr marL="342900" indent="-342900" algn="l">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Identification of medical conditions from abstracts</a:t>
            </a:r>
          </a:p>
          <a:p>
            <a:pPr algn="l"/>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r>
              <a:rPr lang="en-US" sz="2200" i="0" u="none" strike="noStrike" dirty="0">
                <a:solidFill>
                  <a:srgbClr val="A5BCF1"/>
                </a:solidFill>
                <a:effectLst/>
                <a:latin typeface="Times New Roman" panose="02020603050405020304" pitchFamily="18" charset="0"/>
                <a:cs typeface="Times New Roman" panose="02020603050405020304" pitchFamily="18" charset="0"/>
              </a:rPr>
              <a:t>Data: </a:t>
            </a:r>
            <a:r>
              <a:rPr lang="en-US" sz="2000" b="0" i="0" u="none" strike="noStrike" dirty="0">
                <a:effectLst/>
                <a:latin typeface="Slack-Lato"/>
                <a:hlinkClick r:id="rId3"/>
              </a:rPr>
              <a:t>https://www.kaggle.com/datasets/chaitanyakck/medical-text</a:t>
            </a:r>
            <a:endParaRPr lang="en-US" sz="2000" i="1" u="none" strike="noStrike" dirty="0">
              <a:solidFill>
                <a:srgbClr val="A5BCF1"/>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b="0" dirty="0">
                <a:solidFill>
                  <a:srgbClr val="000000"/>
                </a:solidFill>
                <a:latin typeface="Times New Roman" panose="02020603050405020304" pitchFamily="18" charset="0"/>
                <a:cs typeface="Times New Roman" panose="02020603050405020304" pitchFamily="18" charset="0"/>
              </a:rPr>
              <a:t>Used 1250</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labeled abstracts for training</a:t>
            </a:r>
          </a:p>
          <a:p>
            <a:pPr marL="342900" indent="-342900" algn="l">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5 disease classes: Digestive, Cardiovascular, Neoplasms, Nervous System, General Pathological</a:t>
            </a:r>
          </a:p>
          <a:p>
            <a:pPr marL="342900" indent="-342900" algn="l">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Enviornment: Google Collab (Nvidia - T4 GPUs)</a:t>
            </a:r>
          </a:p>
          <a:p>
            <a:pPr marL="342900" indent="-342900" algn="l">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Total Training time: ~24 minutes (1250 datapoints) for 1 epoch</a:t>
            </a:r>
          </a:p>
          <a:p>
            <a:pPr marL="342900" indent="-342900" algn="l">
              <a:buFont typeface="Arial" panose="020B0604020202020204" pitchFamily="34" charset="0"/>
              <a:buChar char="•"/>
            </a:pP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l"/>
            <a:r>
              <a:rPr lang="en-US" sz="2200" i="0" u="none" strike="noStrike" dirty="0">
                <a:solidFill>
                  <a:srgbClr val="A5BCF1"/>
                </a:solidFill>
                <a:effectLst/>
                <a:latin typeface="Times New Roman" panose="02020603050405020304" pitchFamily="18" charset="0"/>
                <a:cs typeface="Times New Roman" panose="02020603050405020304" pitchFamily="18" charset="0"/>
              </a:rPr>
              <a:t>Usage:</a:t>
            </a:r>
          </a:p>
          <a:p>
            <a:pPr marL="342900" indent="-342900" algn="l">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Train models on labeled abstracts</a:t>
            </a:r>
          </a:p>
          <a:p>
            <a:pPr marL="342900" indent="-342900" algn="l">
              <a:buFont typeface="Arial" panose="020B0604020202020204" pitchFamily="34" charset="0"/>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Evaluate performance on unlabeled data</a:t>
            </a:r>
          </a:p>
          <a:p>
            <a:pPr marL="342900" indent="-342900" algn="l">
              <a:buFont typeface="Arial" panose="020B0604020202020204" pitchFamily="34" charset="0"/>
              <a:buChar char="•"/>
            </a:pPr>
            <a:endParaRPr lang="en-US" sz="2200" b="0" dirty="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200" b="0" dirty="0">
              <a:solidFill>
                <a:srgbClr val="000000"/>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1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049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811D-5016-CA24-87C9-324C1143C159}"/>
              </a:ext>
            </a:extLst>
          </p:cNvPr>
          <p:cNvSpPr>
            <a:spLocks noGrp="1"/>
          </p:cNvSpPr>
          <p:nvPr>
            <p:ph type="title"/>
          </p:nvPr>
        </p:nvSpPr>
        <p:spPr>
          <a:xfrm>
            <a:off x="517869" y="978408"/>
            <a:ext cx="10829003" cy="1141337"/>
          </a:xfrm>
        </p:spPr>
        <p:txBody>
          <a:bodyPr>
            <a:normAutofit/>
          </a:bodyPr>
          <a:lstStyle/>
          <a:p>
            <a:r>
              <a:rPr lang="en-US" dirty="0"/>
              <a:t>UI APP:</a:t>
            </a:r>
          </a:p>
        </p:txBody>
      </p:sp>
      <p:pic>
        <p:nvPicPr>
          <p:cNvPr id="4" name="GPTForAll_demo.mp4">
            <a:hlinkClick r:id="" action="ppaction://media"/>
            <a:extLst>
              <a:ext uri="{FF2B5EF4-FFF2-40B4-BE49-F238E27FC236}">
                <a16:creationId xmlns:a16="http://schemas.microsoft.com/office/drawing/2014/main" id="{27B06E28-7D42-C8B1-71B3-3B4562E697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1366" y="1908723"/>
            <a:ext cx="8949267" cy="4610610"/>
          </a:xfrm>
          <a:prstGeom prst="rect">
            <a:avLst/>
          </a:prstGeom>
        </p:spPr>
      </p:pic>
    </p:spTree>
    <p:extLst>
      <p:ext uri="{BB962C8B-B14F-4D97-AF65-F5344CB8AC3E}">
        <p14:creationId xmlns:p14="http://schemas.microsoft.com/office/powerpoint/2010/main" val="148845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{CC74E94F-A5D5-814B-A4BC-C2E0788A9093}tf16401378</Template>
  <TotalTime>352</TotalTime>
  <Words>628</Words>
  <Application>Microsoft Macintosh PowerPoint</Application>
  <PresentationFormat>Widescreen</PresentationFormat>
  <Paragraphs>112</Paragraphs>
  <Slides>10</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-apple-system</vt:lpstr>
      <vt:lpstr>Arial</vt:lpstr>
      <vt:lpstr>Bierstadt</vt:lpstr>
      <vt:lpstr>Calibri</vt:lpstr>
      <vt:lpstr>Open Sans</vt:lpstr>
      <vt:lpstr>Slack-Lato</vt:lpstr>
      <vt:lpstr>Times New Roman</vt:lpstr>
      <vt:lpstr>GestaltVTI</vt:lpstr>
      <vt:lpstr>s GPTforALL s Aditya Thurvas Senthil Kumar Heena Chandak Shreya Ajay Kale</vt:lpstr>
      <vt:lpstr>Problem Statement</vt:lpstr>
      <vt:lpstr>NLP’s Moore’s Law: Every year model size increases by 10x</vt:lpstr>
      <vt:lpstr>Training Costs</vt:lpstr>
      <vt:lpstr>Motivations for Finetuning</vt:lpstr>
      <vt:lpstr>Solution</vt:lpstr>
      <vt:lpstr>LLaMA-7B (using LoRA &amp; PEFT)   </vt:lpstr>
      <vt:lpstr>PowerPoint Presentation</vt:lpstr>
      <vt:lpstr>UI APP:</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 GPT for Everyone s Aditya Thurvas Senthil Kumar Heena Chandak Shreya Ajay Kale</dc:title>
  <dc:creator>Heena Chandak</dc:creator>
  <cp:lastModifiedBy>Heena Chandak</cp:lastModifiedBy>
  <cp:revision>27</cp:revision>
  <dcterms:created xsi:type="dcterms:W3CDTF">2023-09-17T13:10:49Z</dcterms:created>
  <dcterms:modified xsi:type="dcterms:W3CDTF">2023-09-17T19:02:52Z</dcterms:modified>
</cp:coreProperties>
</file>